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41"/>
  </p:notesMasterIdLst>
  <p:sldIdLst>
    <p:sldId id="256" r:id="rId2"/>
    <p:sldId id="257" r:id="rId3"/>
    <p:sldId id="259" r:id="rId4"/>
    <p:sldId id="305" r:id="rId5"/>
    <p:sldId id="273" r:id="rId6"/>
    <p:sldId id="275" r:id="rId7"/>
    <p:sldId id="260" r:id="rId8"/>
    <p:sldId id="263" r:id="rId9"/>
    <p:sldId id="271" r:id="rId10"/>
    <p:sldId id="268" r:id="rId11"/>
    <p:sldId id="267" r:id="rId12"/>
    <p:sldId id="272" r:id="rId13"/>
    <p:sldId id="277" r:id="rId14"/>
    <p:sldId id="306" r:id="rId15"/>
    <p:sldId id="307" r:id="rId16"/>
    <p:sldId id="308" r:id="rId17"/>
    <p:sldId id="309" r:id="rId18"/>
    <p:sldId id="310" r:id="rId19"/>
    <p:sldId id="312" r:id="rId20"/>
    <p:sldId id="322" r:id="rId21"/>
    <p:sldId id="282" r:id="rId22"/>
    <p:sldId id="286" r:id="rId23"/>
    <p:sldId id="313" r:id="rId24"/>
    <p:sldId id="287" r:id="rId25"/>
    <p:sldId id="289" r:id="rId26"/>
    <p:sldId id="292" r:id="rId27"/>
    <p:sldId id="314" r:id="rId28"/>
    <p:sldId id="316" r:id="rId29"/>
    <p:sldId id="315" r:id="rId30"/>
    <p:sldId id="317" r:id="rId31"/>
    <p:sldId id="318" r:id="rId32"/>
    <p:sldId id="321" r:id="rId33"/>
    <p:sldId id="320" r:id="rId34"/>
    <p:sldId id="326" r:id="rId35"/>
    <p:sldId id="327" r:id="rId36"/>
    <p:sldId id="323" r:id="rId37"/>
    <p:sldId id="324" r:id="rId38"/>
    <p:sldId id="325" r:id="rId39"/>
    <p:sldId id="276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aishu vishwanathan" initials="v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F77937-EB3C-4125-9E27-6A4EA9DDCC78}" type="datetimeFigureOut">
              <a:rPr lang="en-US" smtClean="0"/>
              <a:pPr/>
              <a:t>4/6/2015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CCB70D-760B-4D35-94F7-9D00603E1B4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8408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CB70D-760B-4D35-94F7-9D00603E1B4B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500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CB70D-760B-4D35-94F7-9D00603E1B4B}" type="slidenum">
              <a:rPr lang="en-IN" smtClean="0"/>
              <a:pPr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4879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CB70D-760B-4D35-94F7-9D00603E1B4B}" type="slidenum">
              <a:rPr lang="en-IN" smtClean="0"/>
              <a:pPr/>
              <a:t>35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4947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A81D963-7F62-440A-A244-52BBE29E1E7D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5DA9AFF-CBFF-4DD1-8780-945340461BBD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DBE6D7D-5BB1-443D-8869-BA1181A8D87E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B818A82-2008-45F8-8E97-20A7FBBD8075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8C5DC0E-C723-4D70-B149-772141135C50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26D025-98AB-4CBC-BC19-48F965B56281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CFB192C-31A9-4501-B4C8-271C9E75A524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1C0BC55-1C2A-4E0E-AA31-1AFF34F02455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EE80B5-B7E4-4599-AABB-3664E48C2549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D23D579-FD37-407B-B573-8E28FA0CF247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711A09-85C8-426C-B46A-3D8871733B56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21DB7810-9D1A-498B-BE42-4E1A066ED7FA}" type="datetime1">
              <a:rPr lang="en-US" smtClean="0"/>
              <a:pPr/>
              <a:t>4/6/2015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F7345D77-EF59-482E-B06D-2DB5D778CEAC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480" y="357166"/>
            <a:ext cx="7196158" cy="99740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3600" b="1" dirty="0" smtClean="0">
                <a:latin typeface="Andalus" pitchFamily="18" charset="-78"/>
                <a:cs typeface="Andalus" pitchFamily="18" charset="-78"/>
              </a:rPr>
              <a:t>Hand Gesture To Voice Translator For Mute People Using Msp430</a:t>
            </a:r>
            <a:endParaRPr lang="en-IN" sz="3600" b="1" dirty="0"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3568" y="1850064"/>
            <a:ext cx="8155632" cy="4675280"/>
          </a:xfrm>
        </p:spPr>
        <p:txBody>
          <a:bodyPr>
            <a:normAutofit lnSpcReduction="10000"/>
          </a:bodyPr>
          <a:lstStyle/>
          <a:p>
            <a:pPr algn="ctr"/>
            <a:endParaRPr lang="en-IN" sz="3200" dirty="0" smtClean="0">
              <a:latin typeface="Andalus" pitchFamily="18" charset="-78"/>
              <a:cs typeface="Andalus" pitchFamily="18" charset="-78"/>
            </a:endParaRPr>
          </a:p>
          <a:p>
            <a:pPr algn="ctr"/>
            <a:r>
              <a:rPr lang="en-IN" sz="3200" dirty="0" smtClean="0">
                <a:latin typeface="Andalus" pitchFamily="18" charset="-78"/>
                <a:cs typeface="Andalus" pitchFamily="18" charset="-78"/>
              </a:rPr>
              <a:t> </a:t>
            </a:r>
          </a:p>
          <a:p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  Presented by :                                      Guided By:</a:t>
            </a:r>
          </a:p>
          <a:p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  </a:t>
            </a:r>
            <a:r>
              <a:rPr lang="en-IN" sz="2800" dirty="0" err="1" smtClean="0">
                <a:latin typeface="Andalus" pitchFamily="18" charset="-78"/>
                <a:cs typeface="Andalus" pitchFamily="18" charset="-78"/>
              </a:rPr>
              <a:t>T.Divya</a:t>
            </a:r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(211411106044)                  Mrs. S. </a:t>
            </a:r>
            <a:r>
              <a:rPr lang="en-IN" sz="2800" dirty="0" err="1" smtClean="0">
                <a:latin typeface="Andalus" pitchFamily="18" charset="-78"/>
                <a:cs typeface="Andalus" pitchFamily="18" charset="-78"/>
              </a:rPr>
              <a:t>Sujitha</a:t>
            </a:r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,</a:t>
            </a:r>
          </a:p>
          <a:p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  </a:t>
            </a:r>
            <a:r>
              <a:rPr lang="en-IN" sz="2800" dirty="0" err="1" smtClean="0">
                <a:latin typeface="Andalus" pitchFamily="18" charset="-78"/>
                <a:cs typeface="Andalus" pitchFamily="18" charset="-78"/>
              </a:rPr>
              <a:t>K.S.Indhushree</a:t>
            </a:r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(211411106054)      M.E.,    </a:t>
            </a:r>
          </a:p>
          <a:p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  </a:t>
            </a:r>
            <a:r>
              <a:rPr lang="en-IN" sz="2800" dirty="0" err="1" smtClean="0">
                <a:latin typeface="Andalus" pitchFamily="18" charset="-78"/>
                <a:cs typeface="Andalus" pitchFamily="18" charset="-78"/>
              </a:rPr>
              <a:t>A.Jenifer</a:t>
            </a:r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</a:t>
            </a:r>
            <a:r>
              <a:rPr lang="en-IN" sz="2800" dirty="0">
                <a:latin typeface="Andalus" pitchFamily="18" charset="-78"/>
                <a:cs typeface="Andalus" pitchFamily="18" charset="-78"/>
              </a:rPr>
              <a:t>(211411106060</a:t>
            </a:r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)                (</a:t>
            </a:r>
            <a:r>
              <a:rPr lang="en-IN" sz="2800" dirty="0">
                <a:latin typeface="Andalus" pitchFamily="18" charset="-78"/>
                <a:cs typeface="Andalus" pitchFamily="18" charset="-78"/>
              </a:rPr>
              <a:t>Asst. professor)</a:t>
            </a:r>
          </a:p>
          <a:p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  </a:t>
            </a:r>
            <a:r>
              <a:rPr lang="en-IN" sz="2800" dirty="0" err="1" smtClean="0">
                <a:latin typeface="Andalus" pitchFamily="18" charset="-78"/>
                <a:cs typeface="Andalus" pitchFamily="18" charset="-78"/>
              </a:rPr>
              <a:t>S.Kiruba</a:t>
            </a:r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</a:t>
            </a:r>
            <a:r>
              <a:rPr lang="en-IN" sz="2800" dirty="0">
                <a:latin typeface="Andalus" pitchFamily="18" charset="-78"/>
                <a:cs typeface="Andalus" pitchFamily="18" charset="-78"/>
              </a:rPr>
              <a:t>(211411106314)</a:t>
            </a:r>
          </a:p>
          <a:p>
            <a:r>
              <a:rPr lang="en-IN" sz="3200" dirty="0">
                <a:latin typeface="Andalus" pitchFamily="18" charset="-78"/>
                <a:cs typeface="Andalus" pitchFamily="18" charset="-78"/>
              </a:rPr>
              <a:t> </a:t>
            </a:r>
          </a:p>
          <a:p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                                                            </a:t>
            </a:r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endParaRPr lang="en-IN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800" b="1" dirty="0" smtClean="0">
                <a:latin typeface="Arial Black" pitchFamily="34" charset="0"/>
              </a:rPr>
              <a:t>1</a:t>
            </a:r>
            <a:endParaRPr lang="en-IN" sz="2800" b="1" dirty="0"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MEMS Based Accelerometer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The MMA7361L is a low power, low profile capacitive micro machined accelerometer featuring signal conditioning, a 1-pole low pass filter, temperature compensation, self test.</a:t>
            </a:r>
          </a:p>
          <a:p>
            <a:endParaRPr lang="en-IN" sz="2400" dirty="0" smtClean="0"/>
          </a:p>
          <a:p>
            <a:r>
              <a:rPr lang="en-IN" sz="2400" dirty="0" smtClean="0"/>
              <a:t>It provides low voltage operation ranging from 2.2v to 3.6v.</a:t>
            </a:r>
          </a:p>
          <a:p>
            <a:endParaRPr lang="en-IN" sz="2400" dirty="0" smtClean="0"/>
          </a:p>
          <a:p>
            <a:r>
              <a:rPr lang="en-IN" sz="2400" dirty="0" smtClean="0"/>
              <a:t>It has a robust design and high shock survivability.</a:t>
            </a:r>
          </a:p>
          <a:p>
            <a:endParaRPr lang="en-IN" sz="2400" dirty="0" smtClean="0"/>
          </a:p>
          <a:p>
            <a:r>
              <a:rPr lang="en-IN" sz="2400" dirty="0" smtClean="0"/>
              <a:t>It a low cost device.</a:t>
            </a: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316416" y="6305550"/>
            <a:ext cx="754432" cy="476250"/>
          </a:xfrm>
        </p:spPr>
        <p:txBody>
          <a:bodyPr/>
          <a:lstStyle/>
          <a:p>
            <a:r>
              <a:rPr lang="en-IN" sz="2800" dirty="0" smtClean="0">
                <a:latin typeface="Arial Black" pitchFamily="34" charset="0"/>
              </a:rPr>
              <a:t>10</a:t>
            </a:r>
            <a:endParaRPr lang="en-IN" sz="2800" dirty="0"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MEMS Based Accelerometer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0100" y="1268760"/>
            <a:ext cx="8143900" cy="5500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215338" y="6305550"/>
            <a:ext cx="855510" cy="476250"/>
          </a:xfrm>
        </p:spPr>
        <p:txBody>
          <a:bodyPr/>
          <a:lstStyle/>
          <a:p>
            <a:r>
              <a:rPr lang="en-US" sz="2800" b="1" dirty="0" smtClean="0">
                <a:latin typeface="Arial Black" pitchFamily="34" charset="0"/>
              </a:rPr>
              <a:t>11</a:t>
            </a:r>
            <a:endParaRPr lang="en-IN" sz="2800" b="1" dirty="0"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MSP430G2553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38" y="1357298"/>
            <a:ext cx="7929618" cy="5500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43900" y="6305550"/>
            <a:ext cx="926948" cy="476250"/>
          </a:xfrm>
        </p:spPr>
        <p:txBody>
          <a:bodyPr/>
          <a:lstStyle/>
          <a:p>
            <a:r>
              <a:rPr lang="en-US" sz="2800" b="1" dirty="0" smtClean="0">
                <a:latin typeface="Arial Black" pitchFamily="34" charset="0"/>
              </a:rPr>
              <a:t>12</a:t>
            </a:r>
            <a:endParaRPr lang="en-IN" sz="2800" b="1" dirty="0"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MSP430G2553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63623" y="2019690"/>
            <a:ext cx="5242049" cy="3960415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884368" y="6093296"/>
            <a:ext cx="942256" cy="548258"/>
          </a:xfrm>
        </p:spPr>
        <p:txBody>
          <a:bodyPr/>
          <a:lstStyle/>
          <a:p>
            <a:r>
              <a:rPr lang="en-IN" sz="2800" b="1" dirty="0" smtClean="0">
                <a:latin typeface="Arial Black" pitchFamily="34" charset="0"/>
              </a:rPr>
              <a:t>  13</a:t>
            </a:r>
            <a:endParaRPr lang="en-IN" sz="2800" b="1" dirty="0"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8964" y="703003"/>
            <a:ext cx="7498080" cy="5987752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MSP stands for Multi </a:t>
            </a:r>
            <a:r>
              <a:rPr lang="en-IN" sz="2400" dirty="0">
                <a:latin typeface="+mj-lt"/>
                <a:cs typeface="Andalus" panose="02020603050405020304" pitchFamily="18" charset="-78"/>
              </a:rPr>
              <a:t>S</a:t>
            </a: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ignal </a:t>
            </a:r>
            <a:r>
              <a:rPr lang="en-IN" sz="2400" dirty="0">
                <a:latin typeface="+mj-lt"/>
                <a:cs typeface="Andalus" panose="02020603050405020304" pitchFamily="18" charset="-78"/>
              </a:rPr>
              <a:t>P</a:t>
            </a: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rocessor which is similar to </a:t>
            </a:r>
            <a:r>
              <a:rPr lang="en-IN" sz="2400" dirty="0" err="1" smtClean="0">
                <a:latin typeface="+mj-lt"/>
                <a:cs typeface="Andalus" panose="02020603050405020304" pitchFamily="18" charset="-78"/>
              </a:rPr>
              <a:t>Aurdino</a:t>
            </a: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, but it is designed by </a:t>
            </a:r>
            <a:r>
              <a:rPr lang="en-IN" sz="2400" dirty="0">
                <a:latin typeface="+mj-lt"/>
                <a:cs typeface="Andalus" panose="02020603050405020304" pitchFamily="18" charset="-78"/>
              </a:rPr>
              <a:t>T</a:t>
            </a: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exas </a:t>
            </a:r>
            <a:r>
              <a:rPr lang="en-IN" sz="2400" dirty="0">
                <a:latin typeface="+mj-lt"/>
                <a:cs typeface="Andalus" panose="02020603050405020304" pitchFamily="18" charset="-78"/>
              </a:rPr>
              <a:t>I</a:t>
            </a: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nstrument.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It has a Von </a:t>
            </a:r>
            <a:r>
              <a:rPr lang="en-IN" sz="2400" dirty="0" err="1">
                <a:latin typeface="+mj-lt"/>
                <a:cs typeface="Andalus" panose="02020603050405020304" pitchFamily="18" charset="-78"/>
              </a:rPr>
              <a:t>N</a:t>
            </a:r>
            <a:r>
              <a:rPr lang="en-IN" sz="2400" dirty="0" err="1" smtClean="0">
                <a:latin typeface="+mj-lt"/>
                <a:cs typeface="Andalus" panose="02020603050405020304" pitchFamily="18" charset="-78"/>
              </a:rPr>
              <a:t>euman</a:t>
            </a: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 / Bottleneck architecture.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It has separate data and program memory.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Flash memory is used for both code and data.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It is a 40 pin DIP IC which has 2 ports p1 and p2.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Every pin has multi functions.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Each port has 8 pins. P1 supports </a:t>
            </a:r>
            <a:r>
              <a:rPr lang="en-IN" sz="2400" dirty="0" err="1" smtClean="0">
                <a:latin typeface="+mj-lt"/>
                <a:cs typeface="Andalus" panose="02020603050405020304" pitchFamily="18" charset="-78"/>
              </a:rPr>
              <a:t>analog</a:t>
            </a: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 input and p2 </a:t>
            </a:r>
            <a:r>
              <a:rPr lang="en-IN" sz="2400" dirty="0" err="1" smtClean="0">
                <a:latin typeface="+mj-lt"/>
                <a:cs typeface="Andalus" panose="02020603050405020304" pitchFamily="18" charset="-78"/>
              </a:rPr>
              <a:t>suppots</a:t>
            </a: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 digital values</a:t>
            </a:r>
            <a:endParaRPr lang="en-IN" sz="2400" dirty="0">
              <a:latin typeface="+mj-lt"/>
              <a:cs typeface="Andalus" panose="02020603050405020304" pitchFamily="18" charset="-78"/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Low Supply-Voltage Range: 1.8 V to 3.6 V.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Universal Serial Communication Interface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244408" y="6211765"/>
            <a:ext cx="689280" cy="476250"/>
          </a:xfrm>
        </p:spPr>
        <p:txBody>
          <a:bodyPr/>
          <a:lstStyle/>
          <a:p>
            <a:r>
              <a:rPr lang="en-IN" sz="2800" b="1" dirty="0" smtClean="0">
                <a:latin typeface="Arial Black" panose="020B0A04020102020204" pitchFamily="34" charset="0"/>
              </a:rPr>
              <a:t>14</a:t>
            </a:r>
            <a:endParaRPr lang="en-IN" sz="28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97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5656" y="697850"/>
            <a:ext cx="7498080" cy="5771728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>
                <a:cs typeface="Andalus" panose="02020603050405020304" pitchFamily="18" charset="-78"/>
              </a:rPr>
              <a:t>Ultra-Low Power Consumption (USCI) </a:t>
            </a:r>
          </a:p>
          <a:p>
            <a:pPr marL="82296" indent="0" algn="ctr">
              <a:buNone/>
            </a:pPr>
            <a:r>
              <a:rPr lang="en-IN" sz="2400" dirty="0" smtClean="0">
                <a:cs typeface="Andalus" panose="02020603050405020304" pitchFamily="18" charset="-78"/>
              </a:rPr>
              <a:t>           - Active </a:t>
            </a:r>
            <a:r>
              <a:rPr lang="en-IN" sz="2400" dirty="0">
                <a:cs typeface="Andalus" panose="02020603050405020304" pitchFamily="18" charset="-78"/>
              </a:rPr>
              <a:t>Mode: 230 </a:t>
            </a:r>
            <a:r>
              <a:rPr lang="el-GR" sz="2400" dirty="0">
                <a:cs typeface="Andalus" panose="02020603050405020304" pitchFamily="18" charset="-78"/>
              </a:rPr>
              <a:t>μ</a:t>
            </a:r>
            <a:r>
              <a:rPr lang="en-IN" sz="2400" dirty="0">
                <a:cs typeface="Andalus" panose="02020603050405020304" pitchFamily="18" charset="-78"/>
              </a:rPr>
              <a:t>A at 1 MHz, 2.2 V Enhanced       UART Supporting Auto Baud </a:t>
            </a:r>
            <a:r>
              <a:rPr lang="en-IN" sz="2400" dirty="0" smtClean="0">
                <a:cs typeface="Andalus" panose="02020603050405020304" pitchFamily="18" charset="-78"/>
              </a:rPr>
              <a:t>rate </a:t>
            </a:r>
          </a:p>
          <a:p>
            <a:pPr marL="82296" indent="0" algn="ctr">
              <a:buNone/>
            </a:pPr>
            <a:r>
              <a:rPr lang="en-IN" sz="2400" dirty="0" smtClean="0">
                <a:cs typeface="Andalus" panose="02020603050405020304" pitchFamily="18" charset="-78"/>
              </a:rPr>
              <a:t>-Standby Mode: 0.5 </a:t>
            </a:r>
            <a:r>
              <a:rPr lang="el-GR" sz="2400" dirty="0" smtClean="0">
                <a:cs typeface="Andalus" panose="02020603050405020304" pitchFamily="18" charset="-78"/>
              </a:rPr>
              <a:t>μ</a:t>
            </a:r>
            <a:r>
              <a:rPr lang="en-IN" sz="2400" dirty="0" smtClean="0">
                <a:cs typeface="Andalus" panose="02020603050405020304" pitchFamily="18" charset="-78"/>
              </a:rPr>
              <a:t>A Detection (LIN) </a:t>
            </a:r>
          </a:p>
          <a:p>
            <a:pPr marL="82296" indent="0">
              <a:buNone/>
            </a:pPr>
            <a:r>
              <a:rPr lang="en-IN" sz="2400" dirty="0" smtClean="0">
                <a:cs typeface="Andalus" panose="02020603050405020304" pitchFamily="18" charset="-78"/>
              </a:rPr>
              <a:t>              -Off </a:t>
            </a:r>
            <a:r>
              <a:rPr lang="en-IN" sz="2400" dirty="0">
                <a:cs typeface="Andalus" panose="02020603050405020304" pitchFamily="18" charset="-78"/>
              </a:rPr>
              <a:t>Mode (RAM Retention): 0.1 </a:t>
            </a:r>
            <a:r>
              <a:rPr lang="el-GR" sz="2400" dirty="0">
                <a:cs typeface="Andalus" panose="02020603050405020304" pitchFamily="18" charset="-78"/>
              </a:rPr>
              <a:t>μ</a:t>
            </a:r>
            <a:r>
              <a:rPr lang="en-IN" sz="2400" dirty="0">
                <a:cs typeface="Andalus" panose="02020603050405020304" pitchFamily="18" charset="-78"/>
              </a:rPr>
              <a:t>A – IrDA Encoder and Decoder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IN" sz="2400" dirty="0">
                <a:cs typeface="Andalus" panose="02020603050405020304" pitchFamily="18" charset="-78"/>
              </a:rPr>
              <a:t>Five Power-Saving Modes – Synchronous SPI </a:t>
            </a:r>
            <a:endParaRPr lang="en-IN" sz="2400" dirty="0">
              <a:latin typeface="+mj-lt"/>
              <a:cs typeface="Andalus" panose="02020603050405020304" pitchFamily="18" charset="-78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16-Bit </a:t>
            </a:r>
            <a:r>
              <a:rPr lang="en-IN" sz="2400" dirty="0">
                <a:latin typeface="+mj-lt"/>
                <a:cs typeface="Andalus" panose="02020603050405020304" pitchFamily="18" charset="-78"/>
              </a:rPr>
              <a:t>RISC Architecture, 62.5-ns Instruction Compare Function or Slope </a:t>
            </a:r>
            <a:r>
              <a:rPr lang="en-IN" sz="2400" dirty="0" err="1">
                <a:latin typeface="+mj-lt"/>
                <a:cs typeface="Andalus" panose="02020603050405020304" pitchFamily="18" charset="-78"/>
              </a:rPr>
              <a:t>Analog</a:t>
            </a:r>
            <a:r>
              <a:rPr lang="en-IN" sz="2400" dirty="0">
                <a:latin typeface="+mj-lt"/>
                <a:cs typeface="Andalus" panose="02020603050405020304" pitchFamily="18" charset="-78"/>
              </a:rPr>
              <a:t>-to-Digital  Cycle Time (A/D) Conversion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400" dirty="0">
                <a:latin typeface="+mj-lt"/>
                <a:cs typeface="Andalus" panose="02020603050405020304" pitchFamily="18" charset="-78"/>
              </a:rPr>
              <a:t> </a:t>
            </a:r>
            <a:r>
              <a:rPr lang="en-IN" sz="2400" dirty="0" smtClean="0">
                <a:latin typeface="+mj-lt"/>
                <a:cs typeface="Andalus" panose="02020603050405020304" pitchFamily="18" charset="-78"/>
              </a:rPr>
              <a:t>10-Bit </a:t>
            </a:r>
            <a:r>
              <a:rPr lang="en-IN" sz="2400" dirty="0">
                <a:latin typeface="+mj-lt"/>
                <a:cs typeface="Andalus" panose="02020603050405020304" pitchFamily="18" charset="-78"/>
              </a:rPr>
              <a:t>200-ksps </a:t>
            </a:r>
            <a:r>
              <a:rPr lang="en-IN" sz="2400" dirty="0" err="1">
                <a:latin typeface="+mj-lt"/>
                <a:cs typeface="Andalus" panose="02020603050405020304" pitchFamily="18" charset="-78"/>
              </a:rPr>
              <a:t>Analog</a:t>
            </a:r>
            <a:r>
              <a:rPr lang="en-IN" sz="2400" dirty="0">
                <a:latin typeface="+mj-lt"/>
                <a:cs typeface="Andalus" panose="02020603050405020304" pitchFamily="18" charset="-78"/>
              </a:rPr>
              <a:t>-to-Digital (A/D)  Converter With Internal Reference, Sample- o Internal Frequencies up to 16 MHz With and-Hold, and </a:t>
            </a:r>
            <a:r>
              <a:rPr lang="en-IN" sz="2400" dirty="0" err="1">
                <a:latin typeface="+mj-lt"/>
                <a:cs typeface="Andalus" panose="02020603050405020304" pitchFamily="18" charset="-78"/>
              </a:rPr>
              <a:t>Autoscan</a:t>
            </a:r>
            <a:endParaRPr lang="en-IN" sz="2400" dirty="0">
              <a:latin typeface="+mj-lt"/>
              <a:cs typeface="Andalus" panose="02020603050405020304" pitchFamily="18" charset="-78"/>
            </a:endParaRPr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2400" y="6165304"/>
            <a:ext cx="898448" cy="616496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15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35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562074"/>
          </a:xfrm>
        </p:spPr>
        <p:txBody>
          <a:bodyPr>
            <a:noAutofit/>
          </a:bodyPr>
          <a:lstStyle/>
          <a:p>
            <a:r>
              <a:rPr lang="en-IN" sz="3200" dirty="0" err="1" smtClean="0">
                <a:latin typeface="Andalus" panose="02020603050405020304" pitchFamily="18" charset="-78"/>
                <a:cs typeface="Andalus" panose="02020603050405020304" pitchFamily="18" charset="-78"/>
              </a:rPr>
              <a:t>Zigbee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836712"/>
            <a:ext cx="7498080" cy="5411688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400" dirty="0"/>
              <a:t>Zigbee is used for wireless communication. It acts as a transceiver between the detection and voice unit. </a:t>
            </a:r>
            <a:endParaRPr lang="en-IN" sz="24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/>
              <a:t> Technological Standard Created for Control and Sensor Networks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 smtClean="0"/>
              <a:t>Based </a:t>
            </a:r>
            <a:r>
              <a:rPr lang="en-IN" sz="2400" dirty="0"/>
              <a:t>on the IEEE 802.15.4 Standard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 smtClean="0"/>
              <a:t> </a:t>
            </a:r>
            <a:r>
              <a:rPr lang="en-IN" sz="2400" dirty="0"/>
              <a:t>Created by the </a:t>
            </a:r>
            <a:r>
              <a:rPr lang="en-IN" sz="2400" dirty="0" err="1"/>
              <a:t>ZigBee</a:t>
            </a:r>
            <a:r>
              <a:rPr lang="en-IN" sz="2400" dirty="0"/>
              <a:t> Alliance </a:t>
            </a:r>
            <a:endParaRPr lang="en-IN" sz="24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IN" sz="2600" dirty="0" smtClean="0"/>
              <a:t>Features  of zigbee       </a:t>
            </a:r>
          </a:p>
          <a:p>
            <a:pPr marL="402336" lvl="1" indent="0">
              <a:buNone/>
            </a:pPr>
            <a:r>
              <a:rPr lang="en-IN" sz="2600" dirty="0" smtClean="0"/>
              <a:t> Power profile       -     Years </a:t>
            </a:r>
          </a:p>
          <a:p>
            <a:pPr marL="82296" indent="0">
              <a:buNone/>
            </a:pPr>
            <a:r>
              <a:rPr lang="en-IN" sz="2400" dirty="0" smtClean="0"/>
              <a:t>     Complexity            -      Simple </a:t>
            </a:r>
          </a:p>
          <a:p>
            <a:pPr marL="82296" indent="0">
              <a:buNone/>
            </a:pPr>
            <a:r>
              <a:rPr lang="en-IN" sz="2400" dirty="0" smtClean="0"/>
              <a:t>     Nodes/master        -      6400 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     Latency                  -      Enumeration 30ms</a:t>
            </a:r>
          </a:p>
          <a:p>
            <a:pPr marL="82296" indent="0">
              <a:buNone/>
            </a:pPr>
            <a:r>
              <a:rPr lang="en-IN" sz="2400" dirty="0" smtClean="0"/>
              <a:t>     Range                     -      70 </a:t>
            </a:r>
            <a:r>
              <a:rPr lang="en-IN" sz="2400" dirty="0"/>
              <a:t>to 300m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 smtClean="0"/>
              <a:t>     </a:t>
            </a:r>
            <a:r>
              <a:rPr lang="en-IN" sz="2400" dirty="0" err="1" smtClean="0"/>
              <a:t>Extendability</a:t>
            </a:r>
            <a:r>
              <a:rPr lang="en-IN" sz="2400" dirty="0" smtClean="0"/>
              <a:t>           -       Yes 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     Data </a:t>
            </a:r>
            <a:r>
              <a:rPr lang="en-IN" sz="2400"/>
              <a:t>rate </a:t>
            </a:r>
            <a:r>
              <a:rPr lang="en-IN" sz="2400" smtClean="0"/>
              <a:t>               -       250  </a:t>
            </a:r>
            <a:r>
              <a:rPr lang="en-IN" sz="2400" dirty="0"/>
              <a:t>kbps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316416" y="6305550"/>
            <a:ext cx="754432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16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40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346050"/>
          </a:xfrm>
        </p:spPr>
        <p:txBody>
          <a:bodyPr>
            <a:noAutofit/>
          </a:bodyPr>
          <a:lstStyle/>
          <a:p>
            <a:r>
              <a:rPr lang="en-IN" sz="2400" dirty="0" smtClean="0">
                <a:effectLst/>
              </a:rPr>
              <a:t/>
            </a:r>
            <a:br>
              <a:rPr lang="en-IN" sz="2400" dirty="0" smtClean="0">
                <a:effectLst/>
              </a:rPr>
            </a:br>
            <a:r>
              <a:rPr lang="en-IN" sz="2400" dirty="0">
                <a:effectLst/>
              </a:rPr>
              <a:t/>
            </a:r>
            <a:br>
              <a:rPr lang="en-IN" sz="2400" dirty="0">
                <a:effectLst/>
              </a:rPr>
            </a:br>
            <a:r>
              <a:rPr lang="en-IN" sz="2400" dirty="0" smtClean="0">
                <a:effectLst/>
              </a:rPr>
              <a:t>This zigbee module is used on both detection and voice unit</a:t>
            </a:r>
            <a:endParaRPr lang="en-IN" sz="2400" dirty="0">
              <a:effectLst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1880" y="1600994"/>
            <a:ext cx="3672408" cy="518080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00392" y="6305550"/>
            <a:ext cx="970456" cy="476250"/>
          </a:xfrm>
        </p:spPr>
        <p:txBody>
          <a:bodyPr/>
          <a:lstStyle/>
          <a:p>
            <a:r>
              <a:rPr lang="en-IN" sz="2800" dirty="0" smtClean="0">
                <a:latin typeface="Arial Black" panose="020B0A04020102020204" pitchFamily="34" charset="0"/>
              </a:rPr>
              <a:t>17</a:t>
            </a:r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0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778098"/>
          </a:xfrm>
        </p:spPr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Voice unit 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61376" y="6305550"/>
            <a:ext cx="898448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18</a:t>
            </a:fld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980728"/>
            <a:ext cx="7498080" cy="504056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N" sz="2400" dirty="0" smtClean="0"/>
              <a:t>Voice unit has a zigbee receiver with MSP that controls voice IC APR9600.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400" dirty="0" smtClean="0"/>
              <a:t>APR9600 is connected with a microphone and a speaker.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400" dirty="0" smtClean="0"/>
              <a:t>Features of APR9600.</a:t>
            </a:r>
          </a:p>
          <a:p>
            <a:pPr marL="82296" indent="0">
              <a:buNone/>
            </a:pPr>
            <a:r>
              <a:rPr lang="en-IN" sz="2400" dirty="0" smtClean="0"/>
              <a:t>    -Single </a:t>
            </a:r>
            <a:r>
              <a:rPr lang="en-IN" sz="2400" dirty="0"/>
              <a:t>chip, high quality voice recording &amp;play </a:t>
            </a:r>
            <a:r>
              <a:rPr lang="en-IN" sz="2400" dirty="0" smtClean="0"/>
              <a:t>back        solutions</a:t>
            </a:r>
            <a:r>
              <a:rPr lang="en-IN" sz="2400" dirty="0"/>
              <a:t>. </a:t>
            </a:r>
          </a:p>
          <a:p>
            <a:pPr marL="82296" indent="0">
              <a:buNone/>
            </a:pPr>
            <a:r>
              <a:rPr lang="en-IN" sz="2400" dirty="0" smtClean="0"/>
              <a:t>    -No </a:t>
            </a:r>
            <a:r>
              <a:rPr lang="en-IN" sz="2400" dirty="0"/>
              <a:t>external ICs </a:t>
            </a:r>
            <a:r>
              <a:rPr lang="en-IN" sz="2400" dirty="0" smtClean="0"/>
              <a:t>required</a:t>
            </a:r>
            <a:r>
              <a:rPr lang="en-IN" sz="2400" dirty="0"/>
              <a:t>.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 smtClean="0"/>
              <a:t>    -Minimum </a:t>
            </a:r>
            <a:r>
              <a:rPr lang="en-IN" sz="2400" dirty="0"/>
              <a:t>external components </a:t>
            </a:r>
            <a:r>
              <a:rPr lang="en-IN" sz="2400" dirty="0" smtClean="0"/>
              <a:t> </a:t>
            </a:r>
          </a:p>
          <a:p>
            <a:pPr marL="82296" indent="0">
              <a:buNone/>
            </a:pPr>
            <a:r>
              <a:rPr lang="en-IN" sz="2400" dirty="0" smtClean="0"/>
              <a:t>    -Non-volatile </a:t>
            </a:r>
            <a:r>
              <a:rPr lang="en-IN" sz="2400" dirty="0"/>
              <a:t>flash memory technology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 smtClean="0"/>
              <a:t>    -No </a:t>
            </a:r>
            <a:r>
              <a:rPr lang="en-IN" sz="2400" dirty="0"/>
              <a:t>battery backup required.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 smtClean="0"/>
              <a:t>    -User </a:t>
            </a:r>
            <a:r>
              <a:rPr lang="en-IN" sz="2400" dirty="0"/>
              <a:t>selectable messaging options. 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05515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3061" y="692696"/>
            <a:ext cx="7746064" cy="5987752"/>
          </a:xfrm>
        </p:spPr>
        <p:txBody>
          <a:bodyPr>
            <a:normAutofit/>
          </a:bodyPr>
          <a:lstStyle/>
          <a:p>
            <a:pPr marL="82296" indent="0">
              <a:buNone/>
            </a:pPr>
            <a:r>
              <a:rPr lang="en-IN" sz="2600" dirty="0" smtClean="0"/>
              <a:t>        -</a:t>
            </a:r>
            <a:r>
              <a:rPr lang="en-IN" sz="2400" dirty="0" smtClean="0"/>
              <a:t>Random </a:t>
            </a:r>
            <a:r>
              <a:rPr lang="en-IN" sz="2400" dirty="0"/>
              <a:t>access of multiple fixed duration messages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        -Sequential </a:t>
            </a:r>
            <a:r>
              <a:rPr lang="en-IN" sz="2400" dirty="0"/>
              <a:t>access of multiple variable duration                                     </a:t>
            </a:r>
          </a:p>
          <a:p>
            <a:pPr marL="82296" indent="0">
              <a:buNone/>
            </a:pPr>
            <a:r>
              <a:rPr lang="en-IN" sz="2400" dirty="0" smtClean="0"/>
              <a:t>           messages</a:t>
            </a:r>
            <a:r>
              <a:rPr lang="en-IN" sz="2600" dirty="0"/>
              <a:t>.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600" dirty="0" smtClean="0"/>
              <a:t> </a:t>
            </a:r>
            <a:r>
              <a:rPr lang="en-IN" sz="2400" dirty="0"/>
              <a:t>User-friendly, easy to use </a:t>
            </a:r>
            <a:r>
              <a:rPr lang="en-IN" sz="2400" dirty="0" smtClean="0"/>
              <a:t>operation</a:t>
            </a:r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       -Programming </a:t>
            </a:r>
            <a:r>
              <a:rPr lang="en-IN" sz="2400" dirty="0"/>
              <a:t>and developing systems not required. </a:t>
            </a:r>
            <a:endParaRPr lang="en-IN" sz="24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 smtClean="0"/>
              <a:t> Low </a:t>
            </a:r>
            <a:r>
              <a:rPr lang="en-IN" sz="2400" dirty="0"/>
              <a:t>power consumption 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 smtClean="0"/>
              <a:t>        -Operating </a:t>
            </a:r>
            <a:r>
              <a:rPr lang="en-IN" sz="2400" dirty="0"/>
              <a:t>current: 25mA typical. </a:t>
            </a:r>
          </a:p>
          <a:p>
            <a:pPr marL="82296" indent="0">
              <a:buNone/>
            </a:pPr>
            <a:r>
              <a:rPr lang="en-IN" sz="2400" dirty="0" smtClean="0"/>
              <a:t>        -Standby </a:t>
            </a:r>
            <a:r>
              <a:rPr lang="en-IN" sz="2400" dirty="0"/>
              <a:t>current: 1uA typical.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 smtClean="0"/>
              <a:t>        -Automatic </a:t>
            </a:r>
            <a:r>
              <a:rPr lang="en-IN" sz="2400" dirty="0"/>
              <a:t>power down. </a:t>
            </a:r>
            <a:endParaRPr lang="en-IN" sz="24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 smtClean="0"/>
              <a:t>  Chip </a:t>
            </a:r>
            <a:r>
              <a:rPr lang="en-IN" sz="2400" dirty="0"/>
              <a:t>enable pin for simple message expansion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2400" y="6305550"/>
            <a:ext cx="898448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19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2662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76" y="500042"/>
            <a:ext cx="7790712" cy="5748358"/>
          </a:xfrm>
        </p:spPr>
        <p:txBody>
          <a:bodyPr>
            <a:normAutofit/>
          </a:bodyPr>
          <a:lstStyle/>
          <a:p>
            <a:pPr>
              <a:buNone/>
            </a:pPr>
            <a:endParaRPr lang="en-IN" sz="2400" dirty="0" smtClean="0"/>
          </a:p>
          <a:p>
            <a:pPr>
              <a:buNone/>
            </a:pPr>
            <a:r>
              <a:rPr lang="en-IN" dirty="0" smtClean="0">
                <a:latin typeface="Andalus" pitchFamily="18" charset="-78"/>
                <a:cs typeface="Andalus" pitchFamily="18" charset="-78"/>
              </a:rPr>
              <a:t>Objective:</a:t>
            </a:r>
          </a:p>
          <a:p>
            <a:endParaRPr lang="en-IN" sz="2400" dirty="0" smtClean="0"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r>
              <a:rPr lang="en-IN" sz="24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This project aims to lower the barrier in human communication.</a:t>
            </a:r>
          </a:p>
          <a:p>
            <a:pPr>
              <a:buNone/>
            </a:pPr>
            <a:endParaRPr lang="en-IN" sz="2400" dirty="0" smtClean="0"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r>
              <a:rPr lang="en-IN" sz="24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It is based on the need of developing  an electronic device that can translate a sign language into speech in order to make the communication effective  between the mute communities with the general public .  </a:t>
            </a:r>
            <a:endParaRPr lang="en-IN" sz="24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800" b="1" dirty="0" smtClean="0">
                <a:latin typeface="Arial Black" pitchFamily="34" charset="0"/>
              </a:rPr>
              <a:t>2</a:t>
            </a:r>
            <a:endParaRPr lang="en-IN" sz="2800" b="1" dirty="0"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706090"/>
          </a:xfrm>
        </p:spPr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APR9600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316416" y="6305550"/>
            <a:ext cx="754432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20</a:t>
            </a:fld>
            <a:endParaRPr lang="en-IN" sz="2800" dirty="0">
              <a:latin typeface="Arial Black" panose="020B0A04020102020204" pitchFamily="34" charset="0"/>
            </a:endParaRPr>
          </a:p>
        </p:txBody>
      </p:sp>
      <p:pic>
        <p:nvPicPr>
          <p:cNvPr id="1028" name="Picture 4" descr="http://researchdesignlab.com/media/wysiwyg/voiceprocessor/Voice_PlayBack_kit3_RESEARCH_DESIGN_LAB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510" y="1154143"/>
            <a:ext cx="7069158" cy="4979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303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Hardware Explanation 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Outputs from three flex sensors and from an accelerometer are given as input to the analog pins of msp430 launch pad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sz="2400" dirty="0" smtClean="0"/>
              <a:t>Each flex sensor has two output in which one is connected to ground and another to  P1.0, P1.1 and P1.2 of msp430.</a:t>
            </a:r>
          </a:p>
          <a:p>
            <a:endParaRPr lang="en-US" sz="2400" dirty="0" smtClean="0"/>
          </a:p>
          <a:p>
            <a:r>
              <a:rPr lang="en-US" sz="2400" dirty="0" smtClean="0"/>
              <a:t>MEMS based accelerometer is used for sensing the hand gesture along three axis (x , y , z).</a:t>
            </a:r>
          </a:p>
          <a:p>
            <a:pPr>
              <a:buNone/>
            </a:pPr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8424" y="6305550"/>
            <a:ext cx="682424" cy="476250"/>
          </a:xfrm>
        </p:spPr>
        <p:txBody>
          <a:bodyPr/>
          <a:lstStyle/>
          <a:p>
            <a:r>
              <a:rPr lang="en-IN" sz="2800" dirty="0" smtClean="0">
                <a:latin typeface="Arial Black" pitchFamily="34" charset="0"/>
              </a:rPr>
              <a:t>21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2976" y="428604"/>
            <a:ext cx="3071834" cy="614366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Here, z axis is considered as ground and the outputs along x and y axis are given as input to P1.3 and P1.4.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Msp430 has a 10 bit adc using which those five analog signals are converted into digital values.</a:t>
            </a:r>
          </a:p>
          <a:p>
            <a:endParaRPr lang="en-US" dirty="0" smtClean="0"/>
          </a:p>
          <a:p>
            <a:r>
              <a:rPr lang="en-US" dirty="0" smtClean="0"/>
              <a:t>These digital values are taken out from digital output pins </a:t>
            </a:r>
            <a:br>
              <a:rPr lang="en-US" dirty="0" smtClean="0"/>
            </a:br>
            <a:r>
              <a:rPr lang="en-US" dirty="0" smtClean="0"/>
              <a:t>( P2.0, P2.1, P2.2, P2.3, P2.4, P2.5 ) of msp430.</a:t>
            </a:r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244408" y="6305550"/>
            <a:ext cx="826440" cy="476250"/>
          </a:xfrm>
        </p:spPr>
        <p:txBody>
          <a:bodyPr/>
          <a:lstStyle/>
          <a:p>
            <a:r>
              <a:rPr lang="en-IN" sz="2800" dirty="0" smtClean="0">
                <a:latin typeface="Arial Black" pitchFamily="34" charset="0"/>
              </a:rPr>
              <a:t>22</a:t>
            </a:r>
            <a:endParaRPr lang="en-IN" sz="2800" dirty="0">
              <a:latin typeface="Arial Black" pitchFamily="34" charset="0"/>
            </a:endParaRPr>
          </a:p>
        </p:txBody>
      </p:sp>
      <p:pic>
        <p:nvPicPr>
          <p:cNvPr id="2052" name="Picture 4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6248" y="285728"/>
            <a:ext cx="4648202" cy="6000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7664" y="498773"/>
            <a:ext cx="7498080" cy="598775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400" dirty="0" smtClean="0"/>
              <a:t>These digital codes are transmitted to voice unit through zigbee module.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 smtClean="0"/>
              <a:t>The voice unit consist of APR9600 voice IC which is controlled by MSP430.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 smtClean="0"/>
              <a:t>APR9600 is connected to speaker and a microphone.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 smtClean="0"/>
              <a:t>This module works in two mode record and play back mode which is set by rec/play switch.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 smtClean="0"/>
              <a:t>Initially, record mode is set, hand gestures are made and the voices for those gestures are recorded.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 smtClean="0"/>
              <a:t>Once the voices are recorded the playback mode is set.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 smtClean="0"/>
              <a:t>In this mode when the had gesture is made it is recognized and the corresponding voice is played.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24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sz="2400" dirty="0" smtClean="0"/>
          </a:p>
          <a:p>
            <a:pPr>
              <a:buFont typeface="Wingdings" panose="05000000000000000000" pitchFamily="2" charset="2"/>
              <a:buChar char="Ø"/>
            </a:pP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28384" y="6248400"/>
            <a:ext cx="847392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23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08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8728" y="285728"/>
            <a:ext cx="749808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Energia:</a:t>
            </a:r>
            <a:endParaRPr lang="en-IN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96428" y="1214422"/>
            <a:ext cx="5647572" cy="466344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Energia is an open source electronics prototyping platform.</a:t>
            </a:r>
          </a:p>
          <a:p>
            <a:endParaRPr lang="en-US" sz="2400" dirty="0" smtClean="0"/>
          </a:p>
          <a:p>
            <a:r>
              <a:rPr lang="en-US" sz="2400" dirty="0" smtClean="0"/>
              <a:t>It was designed to bring the wiring and Arduino framework to the Texas instruments msp430 based launch pad.</a:t>
            </a:r>
          </a:p>
          <a:p>
            <a:pPr>
              <a:buNone/>
            </a:pPr>
            <a:endParaRPr lang="en-US" sz="2400" dirty="0" smtClean="0"/>
          </a:p>
          <a:p>
            <a:r>
              <a:rPr lang="en-US" sz="2400" dirty="0" smtClean="0"/>
              <a:t>The Energia IDE is a cross platform and supported on Mac OS, Windows and Linux.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388424" y="6305550"/>
            <a:ext cx="682424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itchFamily="34" charset="0"/>
              </a:rPr>
              <a:pPr/>
              <a:t>24</a:t>
            </a:fld>
            <a:endParaRPr lang="en-IN" sz="2800" dirty="0">
              <a:latin typeface="Arial Black" pitchFamily="34" charset="0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7290" y="1714488"/>
            <a:ext cx="1704975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0694" y="642918"/>
            <a:ext cx="3432994" cy="554452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It has a complete list of all add-on programs in library.</a:t>
            </a:r>
          </a:p>
          <a:p>
            <a:endParaRPr lang="en-US" sz="2400" dirty="0" smtClean="0"/>
          </a:p>
          <a:p>
            <a:r>
              <a:rPr lang="en-US" sz="2400" dirty="0" smtClean="0"/>
              <a:t>Though Energia has so many advantages, simulation is impossible.</a:t>
            </a:r>
          </a:p>
          <a:p>
            <a:pPr>
              <a:buNone/>
            </a:pPr>
            <a:endParaRPr lang="en-US" sz="2400" dirty="0" smtClean="0"/>
          </a:p>
          <a:p>
            <a:r>
              <a:rPr lang="en-US" sz="2400" dirty="0" smtClean="0"/>
              <a:t>Hence, the output can be verified only in the hardware.</a:t>
            </a: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2400" y="6305550"/>
            <a:ext cx="898448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itchFamily="34" charset="0"/>
              </a:rPr>
              <a:pPr/>
              <a:t>25</a:t>
            </a:fld>
            <a:endParaRPr lang="en-IN" sz="2800" dirty="0">
              <a:latin typeface="Arial Black" pitchFamily="34" charset="0"/>
            </a:endParaRP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2976" y="642918"/>
            <a:ext cx="4286280" cy="4357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0573" y="548680"/>
            <a:ext cx="7498080" cy="634400"/>
          </a:xfrm>
        </p:spPr>
        <p:txBody>
          <a:bodyPr>
            <a:normAutofit/>
          </a:bodyPr>
          <a:lstStyle/>
          <a:p>
            <a:r>
              <a:rPr lang="en-IN" sz="3200" dirty="0" smtClean="0"/>
              <a:t>Coding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5616" y="1340768"/>
            <a:ext cx="3672408" cy="4846672"/>
          </a:xfrm>
        </p:spPr>
        <p:txBody>
          <a:bodyPr>
            <a:normAutofit fontScale="25000" lnSpcReduction="20000"/>
          </a:bodyPr>
          <a:lstStyle/>
          <a:p>
            <a:pPr marL="82296" indent="0">
              <a:buNone/>
            </a:pPr>
            <a:endParaRPr lang="en-IN" dirty="0" smtClean="0"/>
          </a:p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388424" y="6305550"/>
            <a:ext cx="682424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itchFamily="34" charset="0"/>
              </a:rPr>
              <a:pPr/>
              <a:t>26</a:t>
            </a:fld>
            <a:endParaRPr lang="en-IN" sz="2800" dirty="0">
              <a:latin typeface="Arial Black" pitchFamily="3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1651221" y="1340768"/>
            <a:ext cx="7056784" cy="5134704"/>
          </a:xfrm>
        </p:spPr>
        <p:txBody>
          <a:bodyPr>
            <a:noAutofit/>
          </a:bodyPr>
          <a:lstStyle/>
          <a:p>
            <a:pPr marL="82296" indent="0">
              <a:lnSpc>
                <a:spcPct val="120000"/>
              </a:lnSpc>
              <a:buNone/>
            </a:pPr>
            <a:r>
              <a:rPr lang="en-IN" sz="2400" dirty="0" err="1" smtClean="0"/>
              <a:t>const</a:t>
            </a:r>
            <a:r>
              <a:rPr lang="en-IN" sz="2400" dirty="0" smtClean="0"/>
              <a:t> </a:t>
            </a:r>
            <a:r>
              <a:rPr lang="en-IN" sz="2400" dirty="0" err="1" smtClean="0"/>
              <a:t>int</a:t>
            </a:r>
            <a:r>
              <a:rPr lang="en-IN" sz="2400" dirty="0" smtClean="0"/>
              <a:t> analogInPin1 = A6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IN" sz="2400" dirty="0" err="1" smtClean="0"/>
              <a:t>const</a:t>
            </a:r>
            <a:r>
              <a:rPr lang="en-IN" sz="2400" dirty="0" smtClean="0"/>
              <a:t> </a:t>
            </a:r>
            <a:r>
              <a:rPr lang="en-IN" sz="2400" dirty="0" err="1" smtClean="0"/>
              <a:t>int</a:t>
            </a:r>
            <a:r>
              <a:rPr lang="en-IN" sz="2400" dirty="0" smtClean="0"/>
              <a:t> analogInPin2 = A3; 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IN" sz="2400" dirty="0" err="1" smtClean="0"/>
              <a:t>const</a:t>
            </a:r>
            <a:r>
              <a:rPr lang="en-IN" sz="2400" dirty="0" smtClean="0"/>
              <a:t> </a:t>
            </a:r>
            <a:r>
              <a:rPr lang="en-IN" sz="2400" dirty="0" err="1" smtClean="0"/>
              <a:t>int</a:t>
            </a:r>
            <a:r>
              <a:rPr lang="en-IN" sz="2400" dirty="0" smtClean="0"/>
              <a:t> analogInPin3 = A4;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IN" sz="2400" dirty="0" err="1" smtClean="0"/>
              <a:t>const</a:t>
            </a:r>
            <a:r>
              <a:rPr lang="en-IN" sz="2400" dirty="0" smtClean="0"/>
              <a:t> </a:t>
            </a:r>
            <a:r>
              <a:rPr lang="en-IN" sz="2400" dirty="0" err="1" smtClean="0"/>
              <a:t>int</a:t>
            </a:r>
            <a:r>
              <a:rPr lang="en-IN" sz="2400" dirty="0" smtClean="0"/>
              <a:t> analogInPin4 = A5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IN" sz="2400" dirty="0" smtClean="0"/>
              <a:t>unsigned long </a:t>
            </a:r>
            <a:r>
              <a:rPr lang="en-IN" sz="2400" dirty="0" err="1" smtClean="0"/>
              <a:t>int</a:t>
            </a:r>
            <a:r>
              <a:rPr lang="en-IN" sz="2400" dirty="0" smtClean="0"/>
              <a:t> fx1,fx2,fx3,mems;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IN" sz="2400" dirty="0" err="1" smtClean="0"/>
              <a:t>int</a:t>
            </a:r>
            <a:r>
              <a:rPr lang="en-IN" sz="2400" dirty="0" smtClean="0"/>
              <a:t> sensorValue1 = 0;        // value read from the pot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IN" sz="2400" dirty="0" err="1" smtClean="0"/>
              <a:t>int</a:t>
            </a:r>
            <a:r>
              <a:rPr lang="en-IN" sz="2400" dirty="0" smtClean="0"/>
              <a:t> sensorValue2 = 0;        // value read from the pot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IN" sz="2400" dirty="0" err="1" smtClean="0"/>
              <a:t>int</a:t>
            </a:r>
            <a:r>
              <a:rPr lang="en-IN" sz="2400" dirty="0" smtClean="0"/>
              <a:t> sensorValue3 = 0;        // value read from the pot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IN" sz="2400" dirty="0" err="1" smtClean="0"/>
              <a:t>int</a:t>
            </a:r>
            <a:r>
              <a:rPr lang="en-IN" sz="2400" dirty="0" smtClean="0"/>
              <a:t> sensorValue4 = 0;        // value read from the pot</a:t>
            </a:r>
          </a:p>
          <a:p>
            <a:pPr marL="82296" indent="0">
              <a:buNone/>
            </a:pPr>
            <a:endParaRPr lang="en-IN" sz="2400" dirty="0" smtClean="0"/>
          </a:p>
          <a:p>
            <a:pPr marL="82296" indent="0">
              <a:buNone/>
            </a:pP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 </a:t>
            </a:r>
          </a:p>
          <a:p>
            <a:pPr marL="82296" indent="0">
              <a:buNone/>
            </a:pPr>
            <a:r>
              <a:rPr lang="en-IN" sz="2400" dirty="0"/>
              <a:t> </a:t>
            </a:r>
          </a:p>
          <a:p>
            <a:pPr marL="82296" indent="0">
              <a:buNone/>
            </a:pP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 </a:t>
            </a:r>
          </a:p>
          <a:p>
            <a:pPr marL="82296" indent="0">
              <a:buNone/>
            </a:pP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5656" y="404664"/>
            <a:ext cx="7498080" cy="6176900"/>
          </a:xfrm>
        </p:spPr>
        <p:txBody>
          <a:bodyPr>
            <a:normAutofit/>
          </a:bodyPr>
          <a:lstStyle/>
          <a:p>
            <a:pPr marL="82296" indent="0">
              <a:buNone/>
            </a:pPr>
            <a:r>
              <a:rPr lang="en-IN" sz="2400" dirty="0"/>
              <a:t>void setup() </a:t>
            </a:r>
          </a:p>
          <a:p>
            <a:pPr marL="82296" indent="0">
              <a:buNone/>
            </a:pPr>
            <a:r>
              <a:rPr lang="en-IN" sz="2400" dirty="0"/>
              <a:t>{	</a:t>
            </a:r>
          </a:p>
          <a:p>
            <a:pPr marL="82296" indent="0">
              <a:buNone/>
            </a:pPr>
            <a:r>
              <a:rPr lang="en-IN" sz="2400" dirty="0"/>
              <a:t>  // initialize serial communications at 9600 bps:</a:t>
            </a:r>
          </a:p>
          <a:p>
            <a:pPr marL="82296" indent="0">
              <a:buNone/>
            </a:pPr>
            <a:r>
              <a:rPr lang="en-IN" sz="2400" dirty="0" err="1"/>
              <a:t>Serial.begin</a:t>
            </a:r>
            <a:r>
              <a:rPr lang="en-IN" sz="2400" dirty="0"/>
              <a:t>(9600); </a:t>
            </a:r>
          </a:p>
          <a:p>
            <a:pPr marL="82296" indent="0">
              <a:buNone/>
            </a:pPr>
            <a:r>
              <a:rPr lang="en-IN" sz="2400" dirty="0"/>
              <a:t>}</a:t>
            </a:r>
          </a:p>
          <a:p>
            <a:pPr marL="82296" indent="0">
              <a:buNone/>
            </a:pPr>
            <a:r>
              <a:rPr lang="en-IN" sz="2400" dirty="0"/>
              <a:t> </a:t>
            </a:r>
            <a:r>
              <a:rPr lang="en-IN" sz="2400" dirty="0" smtClean="0"/>
              <a:t>void </a:t>
            </a:r>
            <a:r>
              <a:rPr lang="en-IN" sz="2400" dirty="0"/>
              <a:t>loop() </a:t>
            </a:r>
          </a:p>
          <a:p>
            <a:pPr marL="82296" indent="0">
              <a:buNone/>
            </a:pPr>
            <a:r>
              <a:rPr lang="en-IN" sz="2400" dirty="0" smtClean="0"/>
              <a:t>{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 // read the </a:t>
            </a:r>
            <a:r>
              <a:rPr lang="en-IN" sz="2400" dirty="0" err="1"/>
              <a:t>analog</a:t>
            </a:r>
            <a:r>
              <a:rPr lang="en-IN" sz="2400" dirty="0"/>
              <a:t> in value:</a:t>
            </a:r>
          </a:p>
          <a:p>
            <a:pPr marL="82296" indent="0">
              <a:buNone/>
            </a:pPr>
            <a:r>
              <a:rPr lang="en-IN" sz="2400" dirty="0"/>
              <a:t> sensorValue1 = </a:t>
            </a:r>
            <a:r>
              <a:rPr lang="en-IN" sz="2400" dirty="0" err="1"/>
              <a:t>analogRead</a:t>
            </a:r>
            <a:r>
              <a:rPr lang="en-IN" sz="2400" dirty="0"/>
              <a:t>(analogInPin1);            </a:t>
            </a:r>
          </a:p>
          <a:p>
            <a:pPr marL="82296" indent="0">
              <a:buNone/>
            </a:pPr>
            <a:r>
              <a:rPr lang="en-IN" sz="2400" dirty="0"/>
              <a:t> sensorValue2 = </a:t>
            </a:r>
            <a:r>
              <a:rPr lang="en-IN" sz="2400" dirty="0" err="1"/>
              <a:t>analogRead</a:t>
            </a:r>
            <a:r>
              <a:rPr lang="en-IN" sz="2400" dirty="0"/>
              <a:t>(analogInPin2);            </a:t>
            </a:r>
          </a:p>
          <a:p>
            <a:pPr marL="82296" indent="0">
              <a:buNone/>
            </a:pPr>
            <a:r>
              <a:rPr lang="en-IN" sz="2400" dirty="0"/>
              <a:t> sensorValue3 = </a:t>
            </a:r>
            <a:r>
              <a:rPr lang="en-IN" sz="2400" dirty="0" err="1" smtClean="0"/>
              <a:t>analogRead</a:t>
            </a:r>
            <a:r>
              <a:rPr lang="en-IN" sz="2400" dirty="0" smtClean="0"/>
              <a:t>(analogInPin3</a:t>
            </a:r>
            <a:r>
              <a:rPr lang="en-IN" sz="2400" dirty="0"/>
              <a:t>);         </a:t>
            </a:r>
            <a:r>
              <a:rPr lang="en-IN" sz="2000" dirty="0"/>
              <a:t>   </a:t>
            </a:r>
          </a:p>
          <a:p>
            <a:pPr marL="82296" indent="0">
              <a:buNone/>
            </a:pPr>
            <a:r>
              <a:rPr lang="en-IN" sz="2400" dirty="0" smtClean="0"/>
              <a:t> sensorValue4 </a:t>
            </a:r>
            <a:r>
              <a:rPr lang="en-IN" sz="2400" dirty="0"/>
              <a:t>= </a:t>
            </a:r>
            <a:r>
              <a:rPr lang="en-IN" sz="2400" dirty="0" err="1"/>
              <a:t>analogRead</a:t>
            </a:r>
            <a:r>
              <a:rPr lang="en-IN" sz="2400" dirty="0"/>
              <a:t>(analogInPin4</a:t>
            </a:r>
            <a:r>
              <a:rPr lang="en-IN" sz="2400" dirty="0" smtClean="0"/>
              <a:t>);  </a:t>
            </a:r>
            <a:endParaRPr lang="en-IN" sz="2400" dirty="0"/>
          </a:p>
          <a:p>
            <a:pPr marL="82296" indent="0">
              <a:buNone/>
            </a:pP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244408" y="6381328"/>
            <a:ext cx="826440" cy="400472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27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56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9538" y="332656"/>
            <a:ext cx="7498080" cy="6190313"/>
          </a:xfrm>
        </p:spPr>
        <p:txBody>
          <a:bodyPr>
            <a:noAutofit/>
          </a:bodyPr>
          <a:lstStyle/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err="1" smtClean="0"/>
              <a:t>mems</a:t>
            </a:r>
            <a:r>
              <a:rPr lang="en-IN" sz="2400" dirty="0" smtClean="0"/>
              <a:t>=sensorValue1</a:t>
            </a:r>
            <a:r>
              <a:rPr lang="en-IN" sz="2400" dirty="0"/>
              <a:t>;</a:t>
            </a:r>
          </a:p>
          <a:p>
            <a:pPr marL="82296" indent="0">
              <a:buNone/>
            </a:pPr>
            <a:r>
              <a:rPr lang="en-IN" sz="2400" dirty="0"/>
              <a:t> fx1=sensorValue2;</a:t>
            </a:r>
          </a:p>
          <a:p>
            <a:pPr marL="82296" indent="0">
              <a:buNone/>
            </a:pPr>
            <a:r>
              <a:rPr lang="en-IN" sz="2400" dirty="0"/>
              <a:t> fx2=sensorValue3;</a:t>
            </a:r>
          </a:p>
          <a:p>
            <a:pPr marL="82296" indent="0">
              <a:buNone/>
            </a:pPr>
            <a:r>
              <a:rPr lang="en-IN" sz="2400" dirty="0"/>
              <a:t> fx3=sensorValue4</a:t>
            </a:r>
            <a:r>
              <a:rPr lang="en-IN" sz="2400" dirty="0" smtClean="0"/>
              <a:t>;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 if(fx1&lt;500</a:t>
            </a:r>
            <a:r>
              <a:rPr lang="en-IN" sz="2400" dirty="0"/>
              <a:t>)</a:t>
            </a:r>
          </a:p>
          <a:p>
            <a:pPr marL="82296" indent="0">
              <a:buNone/>
            </a:pPr>
            <a:r>
              <a:rPr lang="en-IN" sz="2400" dirty="0" smtClean="0"/>
              <a:t> {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  </a:t>
            </a:r>
            <a:r>
              <a:rPr lang="en-IN" sz="2400" dirty="0" err="1" smtClean="0"/>
              <a:t>Serial.println</a:t>
            </a:r>
            <a:r>
              <a:rPr lang="en-IN" sz="2400" dirty="0"/>
              <a:t>("1"); </a:t>
            </a:r>
            <a:r>
              <a:rPr lang="en-IN" sz="2400" dirty="0" smtClean="0"/>
              <a:t>    //</a:t>
            </a:r>
            <a:r>
              <a:rPr lang="en-IN" sz="2400" dirty="0" err="1"/>
              <a:t>Serial.println</a:t>
            </a:r>
            <a:r>
              <a:rPr lang="en-IN" sz="2400" dirty="0"/>
              <a:t>(fx1);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 delay(5000</a:t>
            </a:r>
            <a:r>
              <a:rPr lang="en-IN" sz="2400" dirty="0"/>
              <a:t>); 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 smtClean="0"/>
              <a:t> }</a:t>
            </a:r>
          </a:p>
          <a:p>
            <a:pPr marL="82296" indent="0">
              <a:buNone/>
            </a:pPr>
            <a:r>
              <a:rPr lang="en-IN" sz="2400" dirty="0" smtClean="0"/>
              <a:t> else </a:t>
            </a:r>
            <a:r>
              <a:rPr lang="en-IN" sz="2400" dirty="0"/>
              <a:t>if(fx2&lt;550)</a:t>
            </a:r>
          </a:p>
          <a:p>
            <a:pPr marL="82296" indent="0">
              <a:buNone/>
            </a:pPr>
            <a:r>
              <a:rPr lang="en-IN" sz="2400" dirty="0" smtClean="0"/>
              <a:t> {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  </a:t>
            </a:r>
            <a:r>
              <a:rPr lang="en-IN" sz="2400" dirty="0" err="1" smtClean="0"/>
              <a:t>Serial.println</a:t>
            </a:r>
            <a:r>
              <a:rPr lang="en-IN" sz="2400" dirty="0"/>
              <a:t>("2</a:t>
            </a:r>
            <a:r>
              <a:rPr lang="en-IN" sz="2400" dirty="0" smtClean="0"/>
              <a:t>");     //</a:t>
            </a:r>
            <a:r>
              <a:rPr lang="en-IN" sz="2400" dirty="0" err="1"/>
              <a:t>Serial.println</a:t>
            </a:r>
            <a:r>
              <a:rPr lang="en-IN" sz="2400" dirty="0"/>
              <a:t>(fx2</a:t>
            </a:r>
            <a:r>
              <a:rPr lang="en-IN" sz="2400" dirty="0" smtClean="0"/>
              <a:t>);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  delay(5000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 smtClean="0"/>
              <a:t> }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 </a:t>
            </a:r>
          </a:p>
          <a:p>
            <a:pPr marL="82296" indent="0">
              <a:buNone/>
            </a:pPr>
            <a:r>
              <a:rPr lang="en-IN" sz="2400" dirty="0"/>
              <a:t> </a:t>
            </a:r>
          </a:p>
          <a:p>
            <a:pPr marL="82296" indent="0">
              <a:buNone/>
            </a:pPr>
            <a:endParaRPr lang="en-IN" sz="2400" dirty="0" smtClean="0"/>
          </a:p>
          <a:p>
            <a:pPr marL="82296" indent="0">
              <a:buNone/>
            </a:pPr>
            <a:r>
              <a:rPr lang="en-IN" sz="2400" dirty="0" smtClean="0"/>
              <a:t>  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</a:t>
            </a:r>
            <a:endParaRPr lang="en-IN" sz="2400" dirty="0" smtClean="0"/>
          </a:p>
          <a:p>
            <a:pPr marL="82296" indent="0">
              <a:buNone/>
            </a:pPr>
            <a:endParaRPr lang="en-IN" sz="2000" dirty="0"/>
          </a:p>
          <a:p>
            <a:pPr marL="82296" indent="0">
              <a:buNone/>
            </a:pPr>
            <a:endParaRPr lang="en-IN" sz="2000" dirty="0" smtClean="0"/>
          </a:p>
          <a:p>
            <a:pPr marL="82296" indent="0">
              <a:buNone/>
            </a:pPr>
            <a:endParaRPr lang="en-IN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00392" y="6305550"/>
            <a:ext cx="970456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28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88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0"/>
            <a:ext cx="7498080" cy="6525344"/>
          </a:xfrm>
        </p:spPr>
        <p:txBody>
          <a:bodyPr>
            <a:noAutofit/>
          </a:bodyPr>
          <a:lstStyle/>
          <a:p>
            <a:pPr marL="82296" indent="0">
              <a:buNone/>
            </a:pPr>
            <a:r>
              <a:rPr lang="en-IN" sz="2400" dirty="0"/>
              <a:t>else if(</a:t>
            </a:r>
            <a:r>
              <a:rPr lang="en-IN" sz="2400" dirty="0" err="1"/>
              <a:t>mems</a:t>
            </a:r>
            <a:r>
              <a:rPr lang="en-IN" sz="2400" dirty="0"/>
              <a:t>&lt;390)</a:t>
            </a:r>
          </a:p>
          <a:p>
            <a:pPr marL="82296" indent="0">
              <a:buNone/>
            </a:pPr>
            <a:r>
              <a:rPr lang="en-IN" sz="2400" dirty="0"/>
              <a:t>{</a:t>
            </a:r>
          </a:p>
          <a:p>
            <a:pPr marL="82296" indent="0">
              <a:buNone/>
            </a:pPr>
            <a:r>
              <a:rPr lang="en-IN" sz="2400" dirty="0" err="1"/>
              <a:t>Serial.println</a:t>
            </a:r>
            <a:r>
              <a:rPr lang="en-IN" sz="2400" dirty="0"/>
              <a:t>("4"); </a:t>
            </a:r>
            <a:r>
              <a:rPr lang="en-IN" sz="2400" dirty="0" smtClean="0"/>
              <a:t>    //</a:t>
            </a:r>
            <a:r>
              <a:rPr lang="en-IN" sz="2400" dirty="0" err="1"/>
              <a:t>Serial.println</a:t>
            </a:r>
            <a:r>
              <a:rPr lang="en-IN" sz="2400" dirty="0"/>
              <a:t>(</a:t>
            </a:r>
            <a:r>
              <a:rPr lang="en-IN" sz="2400" dirty="0" err="1"/>
              <a:t>mems</a:t>
            </a:r>
            <a:r>
              <a:rPr lang="en-IN" sz="2400" dirty="0"/>
              <a:t>); 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delay(5000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 smtClean="0"/>
              <a:t>}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else if(</a:t>
            </a:r>
            <a:r>
              <a:rPr lang="en-IN" sz="2400" dirty="0" err="1"/>
              <a:t>mems</a:t>
            </a:r>
            <a:r>
              <a:rPr lang="en-IN" sz="2400" dirty="0"/>
              <a:t>&gt;=430)</a:t>
            </a:r>
          </a:p>
          <a:p>
            <a:pPr marL="82296" indent="0">
              <a:buNone/>
            </a:pPr>
            <a:r>
              <a:rPr lang="en-IN" sz="2400" dirty="0"/>
              <a:t>{</a:t>
            </a:r>
          </a:p>
          <a:p>
            <a:pPr marL="82296" indent="0">
              <a:buNone/>
            </a:pPr>
            <a:r>
              <a:rPr lang="en-IN" sz="2400" dirty="0" err="1"/>
              <a:t>Serial.println</a:t>
            </a:r>
            <a:r>
              <a:rPr lang="en-IN" sz="2400" dirty="0"/>
              <a:t>("5"); </a:t>
            </a:r>
            <a:r>
              <a:rPr lang="en-IN" sz="2400" dirty="0" smtClean="0"/>
              <a:t>    //</a:t>
            </a:r>
            <a:r>
              <a:rPr lang="en-IN" sz="2400" dirty="0" err="1"/>
              <a:t>Serial.println</a:t>
            </a:r>
            <a:r>
              <a:rPr lang="en-IN" sz="2400" dirty="0"/>
              <a:t>(</a:t>
            </a:r>
            <a:r>
              <a:rPr lang="en-IN" sz="2400" dirty="0" err="1"/>
              <a:t>mems</a:t>
            </a:r>
            <a:r>
              <a:rPr lang="en-IN" sz="2400" dirty="0"/>
              <a:t>); 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delay(5000);</a:t>
            </a:r>
          </a:p>
          <a:p>
            <a:pPr marL="82296" indent="0">
              <a:buNone/>
            </a:pPr>
            <a:r>
              <a:rPr lang="en-IN" sz="2400" dirty="0"/>
              <a:t>}</a:t>
            </a:r>
          </a:p>
          <a:p>
            <a:pPr marL="82296" indent="0">
              <a:buNone/>
            </a:pPr>
            <a:r>
              <a:rPr lang="en-IN" sz="2400" dirty="0"/>
              <a:t>else if(fx3&lt;=560)</a:t>
            </a:r>
          </a:p>
          <a:p>
            <a:pPr marL="82296" indent="0">
              <a:buNone/>
            </a:pPr>
            <a:r>
              <a:rPr lang="en-IN" sz="2400" dirty="0"/>
              <a:t>{</a:t>
            </a:r>
          </a:p>
          <a:p>
            <a:pPr marL="82296" indent="0">
              <a:buNone/>
            </a:pPr>
            <a:r>
              <a:rPr lang="en-IN" sz="2400" dirty="0" err="1"/>
              <a:t>Serial.println</a:t>
            </a:r>
            <a:r>
              <a:rPr lang="en-IN" sz="2400" dirty="0"/>
              <a:t>("3"); </a:t>
            </a:r>
            <a:r>
              <a:rPr lang="en-IN" sz="2400" dirty="0" smtClean="0"/>
              <a:t>    //</a:t>
            </a:r>
            <a:r>
              <a:rPr lang="en-IN" sz="2400" dirty="0" err="1"/>
              <a:t>Serial.println</a:t>
            </a:r>
            <a:r>
              <a:rPr lang="en-IN" sz="2400" dirty="0"/>
              <a:t>(fx3);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delay(5000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/>
              <a:t>}   </a:t>
            </a:r>
          </a:p>
          <a:p>
            <a:pPr marL="82296" indent="0">
              <a:buNone/>
            </a:pPr>
            <a:endParaRPr lang="en-IN" sz="24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2400" y="6287219"/>
            <a:ext cx="889248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29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1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 smtClean="0">
                <a:latin typeface="Andalus" pitchFamily="18" charset="-78"/>
                <a:cs typeface="Andalus" pitchFamily="18" charset="-78"/>
              </a:rPr>
              <a:t>Literature </a:t>
            </a:r>
            <a:r>
              <a:rPr lang="en-IN" sz="3200" dirty="0" smtClean="0">
                <a:latin typeface="Andalus" pitchFamily="18" charset="-78"/>
                <a:cs typeface="Andalus" pitchFamily="18" charset="-78"/>
              </a:rPr>
              <a:t>survey</a:t>
            </a:r>
            <a:r>
              <a:rPr lang="en-IN" sz="3600" dirty="0" smtClean="0">
                <a:latin typeface="Andalus" pitchFamily="18" charset="-78"/>
                <a:cs typeface="Andalus" pitchFamily="18" charset="-78"/>
              </a:rPr>
              <a:t> table:</a:t>
            </a:r>
            <a:endParaRPr lang="en-IN" sz="3600" dirty="0">
              <a:latin typeface="Andalus" pitchFamily="18" charset="-78"/>
              <a:cs typeface="Andalus" pitchFamily="18" charset="-78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0189220"/>
              </p:ext>
            </p:extLst>
          </p:nvPr>
        </p:nvGraphicFramePr>
        <p:xfrm>
          <a:off x="1218384" y="1282530"/>
          <a:ext cx="7715304" cy="499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5458"/>
                <a:gridCol w="1652194"/>
                <a:gridCol w="1928826"/>
                <a:gridCol w="1928826"/>
              </a:tblGrid>
              <a:tr h="981310"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Title Of The Paper</a:t>
                      </a:r>
                      <a:endParaRPr lang="en-IN" sz="20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Author &amp; Year Of Publication</a:t>
                      </a:r>
                      <a:endParaRPr lang="en-IN" sz="20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Objective</a:t>
                      </a:r>
                      <a:endParaRPr lang="en-IN" sz="20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Limitations</a:t>
                      </a:r>
                      <a:endParaRPr lang="en-IN" sz="20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</a:tr>
              <a:tr h="38955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600" b="0" u="none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Asl</a:t>
                      </a:r>
                      <a:r>
                        <a:rPr kumimoji="0" lang="en-IN" sz="1600" b="0" u="none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fingerspelling  translator glove</a:t>
                      </a:r>
                    </a:p>
                    <a:p>
                      <a:endParaRPr lang="en-IN" sz="1600" b="0" u="none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endParaRPr lang="en-IN" sz="1600" b="0" u="none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endParaRPr lang="en-IN" sz="1600" b="0" u="none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endParaRPr lang="en-IN" sz="1600" b="0" u="none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endParaRPr lang="en-IN" sz="1600" b="0" u="none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600" kern="1200" dirty="0" smtClean="0">
                        <a:solidFill>
                          <a:schemeClr val="dk1"/>
                        </a:solidFill>
                        <a:effectLst/>
                        <a:latin typeface="Andalus" panose="02020603050405020304" pitchFamily="18" charset="-78"/>
                        <a:ea typeface="+mn-ea"/>
                        <a:cs typeface="Andalus" panose="02020603050405020304" pitchFamily="18" charset="-78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Wireless communication glove apparatus for motion tracking, gesture recognition, data transmission, and reception in extreme environments</a:t>
                      </a:r>
                      <a:endParaRPr lang="en-IN" sz="1600" b="0" u="none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Jamal S.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Haydar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, Bayan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Dalal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,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Shahed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Hussainy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, Lina El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Khansa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,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Walid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Y.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Fahs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</a:t>
                      </a:r>
                    </a:p>
                    <a:p>
                      <a:r>
                        <a:rPr lang="en-IN" sz="16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2011.</a:t>
                      </a:r>
                    </a:p>
                    <a:p>
                      <a:endParaRPr lang="en-IN" sz="160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endParaRPr lang="en-IN" sz="160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M. G.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Ceruti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 </a:t>
                      </a:r>
                      <a:endParaRPr lang="en-IN" sz="160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r>
                        <a:rPr lang="en-IN" sz="16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2012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To</a:t>
                      </a:r>
                      <a:r>
                        <a:rPr lang="en-IN" sz="16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 convert sign language to text format which is transmitted through Bluetooth and displayed in PC.</a:t>
                      </a:r>
                    </a:p>
                    <a:p>
                      <a:endParaRPr lang="en-IN" sz="1600" baseline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endParaRPr lang="en-IN" sz="1600" baseline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r>
                        <a:rPr lang="en-IN" sz="16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In  extreme environments by certain hand gestures are used to communicate or seek help from others.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Bluetooth provides</a:t>
                      </a:r>
                      <a:r>
                        <a:rPr lang="en-IN" sz="16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 very short range communication and also affording Bluetooth supporting device is not always possible</a:t>
                      </a:r>
                      <a:r>
                        <a:rPr lang="en-IN" sz="20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.</a:t>
                      </a:r>
                    </a:p>
                    <a:p>
                      <a:endParaRPr lang="en-IN" sz="2000" baseline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r>
                        <a:rPr lang="en-IN" sz="16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In this way only a help signal is generated using hand gesture which does not help mute people completely</a:t>
                      </a:r>
                      <a:r>
                        <a:rPr lang="en-IN" sz="20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.</a:t>
                      </a:r>
                      <a:endParaRPr lang="en-IN" sz="20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3966" y="6305550"/>
            <a:ext cx="457200" cy="476250"/>
          </a:xfrm>
        </p:spPr>
        <p:txBody>
          <a:bodyPr/>
          <a:lstStyle/>
          <a:p>
            <a:r>
              <a:rPr lang="en-US" sz="2800" dirty="0" smtClean="0">
                <a:latin typeface="Arial Black" pitchFamily="34" charset="0"/>
              </a:rPr>
              <a:t>3</a:t>
            </a:r>
            <a:endParaRPr lang="en-IN" sz="2800" dirty="0"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3648" y="260648"/>
            <a:ext cx="7498080" cy="6131768"/>
          </a:xfrm>
        </p:spPr>
        <p:txBody>
          <a:bodyPr>
            <a:noAutofit/>
          </a:bodyPr>
          <a:lstStyle/>
          <a:p>
            <a:pPr marL="82296" indent="0">
              <a:buNone/>
            </a:pPr>
            <a:r>
              <a:rPr lang="en-IN" sz="2400" dirty="0" smtClean="0"/>
              <a:t>#</a:t>
            </a:r>
            <a:r>
              <a:rPr lang="en-IN" sz="2400" dirty="0"/>
              <a:t>define play 8</a:t>
            </a:r>
          </a:p>
          <a:p>
            <a:pPr marL="82296" indent="0">
              <a:buNone/>
            </a:pPr>
            <a:r>
              <a:rPr lang="en-IN" sz="2400" dirty="0"/>
              <a:t>#define v1 9</a:t>
            </a:r>
          </a:p>
          <a:p>
            <a:pPr marL="82296" indent="0">
              <a:buNone/>
            </a:pPr>
            <a:r>
              <a:rPr lang="en-IN" sz="2400" dirty="0"/>
              <a:t>#define v2 10</a:t>
            </a:r>
          </a:p>
          <a:p>
            <a:pPr marL="82296" indent="0">
              <a:buNone/>
            </a:pPr>
            <a:r>
              <a:rPr lang="en-IN" sz="2400" dirty="0"/>
              <a:t>#define v3 11</a:t>
            </a:r>
          </a:p>
          <a:p>
            <a:pPr marL="82296" indent="0">
              <a:buNone/>
            </a:pPr>
            <a:r>
              <a:rPr lang="en-IN" sz="2400" dirty="0"/>
              <a:t>#define v4 12</a:t>
            </a:r>
          </a:p>
          <a:p>
            <a:pPr marL="82296" indent="0">
              <a:buNone/>
            </a:pPr>
            <a:r>
              <a:rPr lang="en-IN" sz="2400" dirty="0"/>
              <a:t>#define v5 13</a:t>
            </a:r>
          </a:p>
          <a:p>
            <a:pPr marL="82296" indent="0">
              <a:buNone/>
            </a:pPr>
            <a:r>
              <a:rPr lang="en-IN" sz="2400" dirty="0" smtClean="0"/>
              <a:t>char </a:t>
            </a:r>
            <a:r>
              <a:rPr lang="en-IN" sz="2400" dirty="0" err="1"/>
              <a:t>inByte</a:t>
            </a:r>
            <a:r>
              <a:rPr lang="en-IN" sz="2400" dirty="0"/>
              <a:t> = 0;         </a:t>
            </a:r>
            <a:r>
              <a:rPr lang="en-IN" sz="2400" dirty="0" smtClean="0"/>
              <a:t> </a:t>
            </a:r>
            <a:r>
              <a:rPr lang="en-IN" sz="2400" dirty="0"/>
              <a:t>// incoming serial </a:t>
            </a:r>
            <a:r>
              <a:rPr lang="en-IN" sz="2400" dirty="0" smtClean="0"/>
              <a:t>byte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void setup()</a:t>
            </a:r>
          </a:p>
          <a:p>
            <a:pPr marL="82296" indent="0">
              <a:buNone/>
            </a:pPr>
            <a:r>
              <a:rPr lang="en-IN" sz="2400" dirty="0"/>
              <a:t>{</a:t>
            </a:r>
          </a:p>
          <a:p>
            <a:pPr marL="82296" indent="0">
              <a:buNone/>
            </a:pPr>
            <a:r>
              <a:rPr lang="en-IN" sz="2400" dirty="0" smtClean="0"/>
              <a:t> </a:t>
            </a:r>
            <a:r>
              <a:rPr lang="en-IN" sz="2400" dirty="0" err="1" smtClean="0"/>
              <a:t>Serial.begin</a:t>
            </a:r>
            <a:r>
              <a:rPr lang="en-IN" sz="2400" dirty="0" smtClean="0"/>
              <a:t>(9600);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/>
              <a:t>pinMode</a:t>
            </a:r>
            <a:r>
              <a:rPr lang="en-IN" sz="2400" dirty="0"/>
              <a:t>(play, OUTPUT);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/>
              <a:t>pinMode</a:t>
            </a:r>
            <a:r>
              <a:rPr lang="en-IN" sz="2400" dirty="0"/>
              <a:t>(v1, OUTPUT);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/>
              <a:t>pinMode</a:t>
            </a:r>
            <a:r>
              <a:rPr lang="en-IN" sz="2400" dirty="0"/>
              <a:t>(v2, OUTPUT);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/>
              <a:t>pinMode</a:t>
            </a:r>
            <a:r>
              <a:rPr lang="en-IN" sz="2400" dirty="0"/>
              <a:t>(v3, OUTPUT);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244408" y="6248400"/>
            <a:ext cx="826440" cy="53340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30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09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260648"/>
            <a:ext cx="7498080" cy="6264696"/>
          </a:xfrm>
        </p:spPr>
        <p:txBody>
          <a:bodyPr>
            <a:normAutofit/>
          </a:bodyPr>
          <a:lstStyle/>
          <a:p>
            <a:pPr marL="82296" indent="0">
              <a:buNone/>
            </a:pPr>
            <a:endParaRPr lang="en-IN" sz="2400" dirty="0" smtClean="0"/>
          </a:p>
          <a:p>
            <a:pPr marL="82296" indent="0">
              <a:buNone/>
            </a:pPr>
            <a:r>
              <a:rPr lang="en-IN" sz="2400" dirty="0" err="1" smtClean="0"/>
              <a:t>pinMode</a:t>
            </a:r>
            <a:r>
              <a:rPr lang="en-IN" sz="2400" dirty="0" smtClean="0"/>
              <a:t>(v4</a:t>
            </a:r>
            <a:r>
              <a:rPr lang="en-IN" sz="2400" dirty="0"/>
              <a:t>, OUTPUT);</a:t>
            </a:r>
          </a:p>
          <a:p>
            <a:pPr marL="82296" indent="0">
              <a:buNone/>
            </a:pPr>
            <a:r>
              <a:rPr lang="en-IN" sz="2400" dirty="0" err="1" smtClean="0"/>
              <a:t>pinMode</a:t>
            </a:r>
            <a:r>
              <a:rPr lang="en-IN" sz="2400" dirty="0" smtClean="0"/>
              <a:t>(v5</a:t>
            </a:r>
            <a:r>
              <a:rPr lang="en-IN" sz="2400" dirty="0"/>
              <a:t>, OUTPUT);</a:t>
            </a:r>
          </a:p>
          <a:p>
            <a:pPr marL="82296" indent="0">
              <a:buNone/>
            </a:pPr>
            <a:r>
              <a:rPr lang="en-IN" sz="2400" dirty="0"/>
              <a:t>}</a:t>
            </a:r>
          </a:p>
          <a:p>
            <a:pPr marL="82296" indent="0">
              <a:buNone/>
            </a:pPr>
            <a:r>
              <a:rPr lang="en-IN" sz="2400" dirty="0" smtClean="0"/>
              <a:t>}  </a:t>
            </a:r>
            <a:r>
              <a:rPr lang="en-IN" sz="2400" dirty="0"/>
              <a:t> </a:t>
            </a:r>
          </a:p>
          <a:p>
            <a:pPr marL="82296" indent="0">
              <a:buNone/>
            </a:pPr>
            <a:r>
              <a:rPr lang="en-IN" sz="2400" dirty="0"/>
              <a:t>void loop()</a:t>
            </a:r>
          </a:p>
          <a:p>
            <a:pPr marL="82296" indent="0">
              <a:buNone/>
            </a:pPr>
            <a:r>
              <a:rPr lang="en-IN" sz="2400" dirty="0" smtClean="0"/>
              <a:t>{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// if we get a valid byte, read </a:t>
            </a:r>
            <a:r>
              <a:rPr lang="en-IN" sz="2400" dirty="0" err="1"/>
              <a:t>analog</a:t>
            </a:r>
            <a:r>
              <a:rPr lang="en-IN" sz="2400" dirty="0"/>
              <a:t> ins:</a:t>
            </a:r>
          </a:p>
          <a:p>
            <a:pPr marL="82296" indent="0">
              <a:buNone/>
            </a:pPr>
            <a:r>
              <a:rPr lang="en-IN" sz="2400" dirty="0"/>
              <a:t>  if (</a:t>
            </a:r>
            <a:r>
              <a:rPr lang="en-IN" sz="2400" dirty="0" err="1"/>
              <a:t>Serial.available</a:t>
            </a:r>
            <a:r>
              <a:rPr lang="en-IN" sz="2400" dirty="0"/>
              <a:t>()&gt;0)</a:t>
            </a:r>
          </a:p>
          <a:p>
            <a:pPr marL="82296" indent="0">
              <a:buNone/>
            </a:pPr>
            <a:r>
              <a:rPr lang="en-IN" sz="2400" dirty="0"/>
              <a:t>  {</a:t>
            </a:r>
          </a:p>
          <a:p>
            <a:pPr marL="82296" indent="0">
              <a:buNone/>
            </a:pPr>
            <a:r>
              <a:rPr lang="en-IN" sz="2400" dirty="0"/>
              <a:t>    // get incoming byte:</a:t>
            </a:r>
          </a:p>
          <a:p>
            <a:pPr marL="82296" indent="0">
              <a:buNone/>
            </a:pPr>
            <a:r>
              <a:rPr lang="en-IN" sz="2400" dirty="0"/>
              <a:t>    </a:t>
            </a:r>
            <a:r>
              <a:rPr lang="en-IN" sz="2400" dirty="0" err="1"/>
              <a:t>inByte</a:t>
            </a:r>
            <a:r>
              <a:rPr lang="en-IN" sz="2400" dirty="0"/>
              <a:t> = </a:t>
            </a:r>
            <a:r>
              <a:rPr lang="en-IN" sz="2400" dirty="0" err="1"/>
              <a:t>Serial.read</a:t>
            </a:r>
            <a:r>
              <a:rPr lang="en-IN" sz="2400" dirty="0"/>
              <a:t>();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</a:p>
          <a:p>
            <a:pPr marL="82296" indent="0">
              <a:buNone/>
            </a:pPr>
            <a:endParaRPr lang="en-IN" sz="24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00392" y="6305550"/>
            <a:ext cx="970456" cy="476250"/>
          </a:xfrm>
        </p:spPr>
        <p:txBody>
          <a:bodyPr/>
          <a:lstStyle/>
          <a:p>
            <a:r>
              <a:rPr lang="en-IN" sz="2800" dirty="0" smtClean="0">
                <a:latin typeface="Arial Black" panose="020B0A04020102020204" pitchFamily="34" charset="0"/>
              </a:rPr>
              <a:t>31</a:t>
            </a:r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5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3648" y="260648"/>
            <a:ext cx="7498080" cy="6283027"/>
          </a:xfrm>
        </p:spPr>
        <p:txBody>
          <a:bodyPr>
            <a:normAutofit/>
          </a:bodyPr>
          <a:lstStyle/>
          <a:p>
            <a:pPr marL="82296" indent="0">
              <a:buNone/>
            </a:pPr>
            <a:r>
              <a:rPr lang="en-IN" sz="2400" dirty="0"/>
              <a:t> if (</a:t>
            </a:r>
            <a:r>
              <a:rPr lang="en-IN" sz="2400" dirty="0" err="1"/>
              <a:t>inByte</a:t>
            </a:r>
            <a:r>
              <a:rPr lang="en-IN" sz="2400" dirty="0"/>
              <a:t> == '1') </a:t>
            </a:r>
          </a:p>
          <a:p>
            <a:pPr marL="82296" indent="0">
              <a:buNone/>
            </a:pPr>
            <a:r>
              <a:rPr lang="en-IN" sz="2400" dirty="0"/>
              <a:t>{</a:t>
            </a:r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  </a:t>
            </a:r>
            <a:r>
              <a:rPr lang="en-IN" sz="2400" dirty="0" err="1"/>
              <a:t>digitalWrite</a:t>
            </a:r>
            <a:r>
              <a:rPr lang="en-IN" sz="2400" dirty="0"/>
              <a:t>(v1,0);</a:t>
            </a:r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  delay(1000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 smtClean="0"/>
              <a:t>   </a:t>
            </a:r>
            <a:r>
              <a:rPr lang="en-IN" sz="2400" dirty="0" err="1"/>
              <a:t>digitalWrite</a:t>
            </a:r>
            <a:r>
              <a:rPr lang="en-IN" sz="2400" dirty="0"/>
              <a:t>(play, 0);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smtClean="0"/>
              <a:t>delay(2000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(play</a:t>
            </a:r>
            <a:r>
              <a:rPr lang="en-IN" sz="2400" dirty="0"/>
              <a:t>, 1);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(v1</a:t>
            </a:r>
            <a:r>
              <a:rPr lang="en-IN" sz="2400" dirty="0"/>
              <a:t>, 1);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err="1" smtClean="0"/>
              <a:t>Serial.println</a:t>
            </a:r>
            <a:r>
              <a:rPr lang="en-IN" sz="2400" dirty="0"/>
              <a:t>("play 1 on");</a:t>
            </a:r>
          </a:p>
          <a:p>
            <a:pPr marL="82296" indent="0">
              <a:buNone/>
            </a:pPr>
            <a:r>
              <a:rPr lang="en-IN" sz="2400" dirty="0" smtClean="0"/>
              <a:t> </a:t>
            </a:r>
            <a:r>
              <a:rPr lang="en-IN" sz="2400" dirty="0"/>
              <a:t>}</a:t>
            </a:r>
          </a:p>
          <a:p>
            <a:pPr marL="82296" indent="0">
              <a:buNone/>
            </a:pPr>
            <a:r>
              <a:rPr lang="en-IN" sz="2400" dirty="0" smtClean="0"/>
              <a:t> else </a:t>
            </a:r>
            <a:r>
              <a:rPr lang="en-IN" sz="2400" dirty="0"/>
              <a:t>if(</a:t>
            </a:r>
            <a:r>
              <a:rPr lang="en-IN" sz="2400" dirty="0" err="1"/>
              <a:t>inByte</a:t>
            </a:r>
            <a:r>
              <a:rPr lang="en-IN" sz="2400" dirty="0"/>
              <a:t> == '2</a:t>
            </a:r>
            <a:r>
              <a:rPr lang="en-IN" sz="2400" dirty="0" smtClean="0"/>
              <a:t>')</a:t>
            </a:r>
          </a:p>
          <a:p>
            <a:pPr marL="82296" indent="0">
              <a:buNone/>
            </a:pPr>
            <a:r>
              <a:rPr lang="en-IN" sz="2400" dirty="0" smtClean="0"/>
              <a:t>{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(v2,0);</a:t>
            </a:r>
          </a:p>
          <a:p>
            <a:pPr marL="82296" indent="0">
              <a:buNone/>
            </a:pPr>
            <a:r>
              <a:rPr lang="en-IN" sz="2400" dirty="0" smtClean="0"/>
              <a:t>   delay(1000);</a:t>
            </a:r>
          </a:p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2400" y="6305550"/>
            <a:ext cx="898448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32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29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4313" y="260648"/>
            <a:ext cx="7498080" cy="6419800"/>
          </a:xfrm>
        </p:spPr>
        <p:txBody>
          <a:bodyPr>
            <a:noAutofit/>
          </a:bodyPr>
          <a:lstStyle/>
          <a:p>
            <a:pPr marL="82296" indent="0">
              <a:buNone/>
            </a:pPr>
            <a:r>
              <a:rPr lang="en-IN" sz="2400" dirty="0"/>
              <a:t>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 err="1" smtClean="0"/>
              <a:t>digitalWrite</a:t>
            </a:r>
            <a:r>
              <a:rPr lang="en-IN" sz="2400" dirty="0" smtClean="0"/>
              <a:t>(play</a:t>
            </a:r>
            <a:r>
              <a:rPr lang="en-IN" sz="2400" dirty="0"/>
              <a:t>, 0);</a:t>
            </a:r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delay(2000);</a:t>
            </a:r>
          </a:p>
          <a:p>
            <a:pPr marL="82296" indent="0">
              <a:buNone/>
            </a:pPr>
            <a:r>
              <a:rPr lang="en-IN" sz="2400" dirty="0" smtClean="0"/>
              <a:t>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(play</a:t>
            </a:r>
            <a:r>
              <a:rPr lang="en-IN" sz="2400" dirty="0"/>
              <a:t>, 1);</a:t>
            </a:r>
          </a:p>
          <a:p>
            <a:pPr marL="82296" indent="0">
              <a:buNone/>
            </a:pPr>
            <a:r>
              <a:rPr lang="en-IN" sz="2400" dirty="0" smtClean="0"/>
              <a:t> </a:t>
            </a:r>
            <a:r>
              <a:rPr lang="en-IN" sz="2400" dirty="0" err="1"/>
              <a:t>digitalWrite</a:t>
            </a:r>
            <a:r>
              <a:rPr lang="en-IN" sz="2400" dirty="0"/>
              <a:t>(v2, 1);</a:t>
            </a:r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err="1" smtClean="0"/>
              <a:t>Serial.println</a:t>
            </a:r>
            <a:r>
              <a:rPr lang="en-IN" sz="2400" dirty="0"/>
              <a:t>("play 2 on");</a:t>
            </a:r>
          </a:p>
          <a:p>
            <a:pPr marL="82296" indent="0">
              <a:buNone/>
            </a:pPr>
            <a:r>
              <a:rPr lang="en-IN" sz="2400" dirty="0" smtClean="0"/>
              <a:t>}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else </a:t>
            </a:r>
            <a:r>
              <a:rPr lang="en-IN" sz="2400" dirty="0"/>
              <a:t>if(</a:t>
            </a:r>
            <a:r>
              <a:rPr lang="en-IN" sz="2400" dirty="0" err="1"/>
              <a:t>inByte</a:t>
            </a:r>
            <a:r>
              <a:rPr lang="en-IN" sz="2400" dirty="0"/>
              <a:t> == '3</a:t>
            </a:r>
            <a:r>
              <a:rPr lang="en-IN" sz="2400" dirty="0" smtClean="0"/>
              <a:t>')</a:t>
            </a:r>
          </a:p>
          <a:p>
            <a:pPr marL="82296" indent="0">
              <a:buNone/>
            </a:pPr>
            <a:r>
              <a:rPr lang="en-IN" sz="2400" dirty="0" smtClean="0"/>
              <a:t>{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(v3,0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delay(1000);</a:t>
            </a:r>
          </a:p>
          <a:p>
            <a:pPr marL="82296" indent="0">
              <a:buNone/>
            </a:pPr>
            <a:r>
              <a:rPr lang="en-IN" sz="2400" dirty="0" smtClean="0"/>
              <a:t>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(play</a:t>
            </a:r>
            <a:r>
              <a:rPr lang="en-IN" sz="2400" dirty="0"/>
              <a:t>, 0);</a:t>
            </a:r>
          </a:p>
          <a:p>
            <a:pPr marL="82296" indent="0">
              <a:buNone/>
            </a:pPr>
            <a:r>
              <a:rPr lang="en-IN" sz="2400" dirty="0" smtClean="0"/>
              <a:t> delay(2000</a:t>
            </a:r>
            <a:r>
              <a:rPr lang="en-IN" sz="2400" dirty="0"/>
              <a:t>);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/>
              <a:t> </a:t>
            </a:r>
            <a:endParaRPr lang="en-IN" sz="2400" dirty="0"/>
          </a:p>
          <a:p>
            <a:pPr marL="82296" indent="0">
              <a:buNone/>
            </a:pP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</a:t>
            </a:r>
          </a:p>
          <a:p>
            <a:pPr marL="82296" indent="0">
              <a:buNone/>
            </a:pPr>
            <a:r>
              <a:rPr lang="en-IN" sz="2400" dirty="0"/>
              <a:t>    </a:t>
            </a: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00392" y="6305550"/>
            <a:ext cx="970456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33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9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4313" y="260648"/>
            <a:ext cx="7498080" cy="6419800"/>
          </a:xfrm>
        </p:spPr>
        <p:txBody>
          <a:bodyPr>
            <a:noAutofit/>
          </a:bodyPr>
          <a:lstStyle/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(play</a:t>
            </a:r>
            <a:r>
              <a:rPr lang="en-IN" sz="2400" dirty="0"/>
              <a:t>, 1);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/>
              <a:t>digitalWrite</a:t>
            </a:r>
            <a:r>
              <a:rPr lang="en-IN" sz="2400" dirty="0"/>
              <a:t>(v3, 1);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 smtClean="0"/>
              <a:t>Serial.println</a:t>
            </a:r>
            <a:r>
              <a:rPr lang="en-IN" sz="2400" dirty="0"/>
              <a:t>("play 3 on");</a:t>
            </a:r>
          </a:p>
          <a:p>
            <a:pPr marL="82296" indent="0">
              <a:buNone/>
            </a:pPr>
            <a:r>
              <a:rPr lang="en-IN" sz="2400" dirty="0" smtClean="0"/>
              <a:t>}   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 smtClean="0"/>
              <a:t>  </a:t>
            </a:r>
            <a:r>
              <a:rPr lang="en-IN" sz="2400" dirty="0"/>
              <a:t>else if(</a:t>
            </a:r>
            <a:r>
              <a:rPr lang="en-IN" sz="2400" dirty="0" err="1"/>
              <a:t>inByte</a:t>
            </a:r>
            <a:r>
              <a:rPr lang="en-IN" sz="2400" dirty="0"/>
              <a:t> == '4</a:t>
            </a:r>
            <a:r>
              <a:rPr lang="en-IN" sz="2400" dirty="0" smtClean="0"/>
              <a:t>')</a:t>
            </a:r>
          </a:p>
          <a:p>
            <a:pPr marL="82296" indent="0">
              <a:buNone/>
            </a:pPr>
            <a:r>
              <a:rPr lang="en-IN" sz="2400" dirty="0" smtClean="0"/>
              <a:t>{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(v4,0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 smtClean="0"/>
              <a:t>  delay(1000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(play</a:t>
            </a:r>
            <a:r>
              <a:rPr lang="en-IN" sz="2400" dirty="0"/>
              <a:t>, 0);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smtClean="0"/>
              <a:t>delay(2000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(play</a:t>
            </a:r>
            <a:r>
              <a:rPr lang="en-IN" sz="2400" dirty="0"/>
              <a:t>, 1);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(v4</a:t>
            </a:r>
            <a:r>
              <a:rPr lang="en-IN" sz="2400" dirty="0"/>
              <a:t>, 1);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err="1" smtClean="0"/>
              <a:t>Serial.println</a:t>
            </a:r>
            <a:r>
              <a:rPr lang="en-IN" sz="2400" dirty="0"/>
              <a:t>("play 4 on");  </a:t>
            </a:r>
            <a:endParaRPr lang="en-IN" sz="2400" dirty="0" smtClean="0"/>
          </a:p>
          <a:p>
            <a:pPr marL="82296" indent="0">
              <a:buNone/>
            </a:pPr>
            <a:r>
              <a:rPr lang="en-IN" sz="2400" dirty="0" smtClean="0"/>
              <a:t> </a:t>
            </a:r>
            <a:r>
              <a:rPr lang="en-IN" sz="2400" dirty="0"/>
              <a:t>}</a:t>
            </a:r>
          </a:p>
          <a:p>
            <a:pPr marL="82296" indent="0">
              <a:buNone/>
            </a:pP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</a:t>
            </a:r>
          </a:p>
          <a:p>
            <a:pPr marL="82296" indent="0">
              <a:buNone/>
            </a:pPr>
            <a:r>
              <a:rPr lang="en-IN" sz="2400" dirty="0"/>
              <a:t>    </a:t>
            </a: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00392" y="6305550"/>
            <a:ext cx="970456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34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63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4313" y="260648"/>
            <a:ext cx="7498080" cy="6419800"/>
          </a:xfrm>
        </p:spPr>
        <p:txBody>
          <a:bodyPr>
            <a:noAutofit/>
          </a:bodyPr>
          <a:lstStyle/>
          <a:p>
            <a:pPr marL="82296" indent="0">
              <a:buNone/>
            </a:pPr>
            <a:r>
              <a:rPr lang="en-IN" sz="2400" dirty="0"/>
              <a:t> else if(</a:t>
            </a:r>
            <a:r>
              <a:rPr lang="en-IN" sz="2400" dirty="0" err="1"/>
              <a:t>inByte</a:t>
            </a:r>
            <a:r>
              <a:rPr lang="en-IN" sz="2400" dirty="0"/>
              <a:t> == '5</a:t>
            </a:r>
            <a:r>
              <a:rPr lang="en-IN" sz="2400" dirty="0" smtClean="0"/>
              <a:t>')</a:t>
            </a:r>
          </a:p>
          <a:p>
            <a:pPr marL="82296" indent="0">
              <a:buNone/>
            </a:pPr>
            <a:r>
              <a:rPr lang="en-IN" sz="2400" dirty="0" smtClean="0"/>
              <a:t>{</a:t>
            </a: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(v4,0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smtClean="0"/>
              <a:t>delay(1000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/>
              <a:t>  </a:t>
            </a:r>
            <a:r>
              <a:rPr lang="en-IN" sz="2400" dirty="0" smtClean="0"/>
              <a:t> </a:t>
            </a:r>
            <a:r>
              <a:rPr lang="en-IN" sz="2400" dirty="0" err="1"/>
              <a:t>digitalWrite</a:t>
            </a:r>
            <a:r>
              <a:rPr lang="en-IN" sz="2400" dirty="0"/>
              <a:t>(play, 0);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smtClean="0"/>
              <a:t>delay(2000</a:t>
            </a:r>
            <a:r>
              <a:rPr lang="en-IN" sz="2400" dirty="0"/>
              <a:t>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(play</a:t>
            </a:r>
            <a:r>
              <a:rPr lang="en-IN" sz="2400" dirty="0"/>
              <a:t>, 1);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err="1" smtClean="0"/>
              <a:t>digitalWrite</a:t>
            </a:r>
            <a:r>
              <a:rPr lang="en-IN" sz="2400" dirty="0" smtClean="0"/>
              <a:t>(v5</a:t>
            </a:r>
            <a:r>
              <a:rPr lang="en-IN" sz="2400" dirty="0"/>
              <a:t>, 1);</a:t>
            </a:r>
          </a:p>
          <a:p>
            <a:pPr marL="82296" indent="0">
              <a:buNone/>
            </a:pPr>
            <a:r>
              <a:rPr lang="en-IN" sz="2400" dirty="0"/>
              <a:t>   </a:t>
            </a:r>
            <a:r>
              <a:rPr lang="en-IN" sz="2400" dirty="0" err="1" smtClean="0"/>
              <a:t>Serial.println</a:t>
            </a:r>
            <a:r>
              <a:rPr lang="en-IN" sz="2400" dirty="0"/>
              <a:t>("play 5 on");</a:t>
            </a:r>
          </a:p>
          <a:p>
            <a:pPr marL="82296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}</a:t>
            </a:r>
            <a:r>
              <a:rPr lang="en-IN" sz="2400" dirty="0"/>
              <a:t>	</a:t>
            </a:r>
          </a:p>
          <a:p>
            <a:pPr marL="82296" indent="0">
              <a:buNone/>
            </a:pPr>
            <a:endParaRPr lang="en-IN" sz="2400" dirty="0"/>
          </a:p>
          <a:p>
            <a:pPr marL="82296" indent="0">
              <a:buNone/>
            </a:pPr>
            <a:r>
              <a:rPr lang="en-IN" sz="2400" dirty="0"/>
              <a:t>  </a:t>
            </a:r>
          </a:p>
          <a:p>
            <a:pPr marL="82296" indent="0">
              <a:buNone/>
            </a:pPr>
            <a:r>
              <a:rPr lang="en-IN" sz="2400" dirty="0"/>
              <a:t>    </a:t>
            </a: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00392" y="6305550"/>
            <a:ext cx="970456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35</a:t>
            </a:fld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74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188640"/>
            <a:ext cx="7498080" cy="1224136"/>
          </a:xfrm>
        </p:spPr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HARDWARE SNAPS</a:t>
            </a:r>
            <a:b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</a:br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DETECTION UNIT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00392" y="6305550"/>
            <a:ext cx="970456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36</a:t>
            </a:fld>
            <a:endParaRPr lang="en-IN" sz="2800" dirty="0">
              <a:latin typeface="Arial Black" panose="020B0A04020102020204" pitchFamily="34" charset="0"/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276" y="1844824"/>
            <a:ext cx="6696744" cy="46085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871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401718"/>
            <a:ext cx="7498080" cy="778098"/>
          </a:xfrm>
        </p:spPr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VOICE UNIT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244408" y="6305550"/>
            <a:ext cx="826440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37</a:t>
            </a:fld>
            <a:endParaRPr lang="en-IN" sz="2800" dirty="0">
              <a:latin typeface="Arial Black" panose="020B0A04020102020204" pitchFamily="34" charset="0"/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272" y="1412776"/>
            <a:ext cx="6768752" cy="4680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156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0653" y="397959"/>
            <a:ext cx="7498080" cy="634082"/>
          </a:xfrm>
        </p:spPr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OUTPUT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2400" y="6305550"/>
            <a:ext cx="898448" cy="476250"/>
          </a:xfrm>
        </p:spPr>
        <p:txBody>
          <a:bodyPr/>
          <a:lstStyle/>
          <a:p>
            <a:fld id="{F7345D77-EF59-482E-B06D-2DB5D778CEAC}" type="slidenum">
              <a:rPr lang="en-IN" sz="2800" smtClean="0">
                <a:latin typeface="Arial Black" panose="020B0A04020102020204" pitchFamily="34" charset="0"/>
              </a:rPr>
              <a:pPr/>
              <a:t>38</a:t>
            </a:fld>
            <a:endParaRPr lang="en-IN" sz="2800" dirty="0">
              <a:latin typeface="Arial Black" panose="020B0A04020102020204" pitchFamily="34" charset="0"/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89" y="1133693"/>
            <a:ext cx="6696744" cy="49685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2215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Reference papers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S. Mitra and T. Acharya, “gesture recognition:  A survey,” IEEE Trans. Syst., Man, Cybern., Part C Appl. Rev., vol 37, no 3, pp. 311-324, May 2007.</a:t>
            </a:r>
          </a:p>
          <a:p>
            <a:r>
              <a:rPr lang="en-US" sz="2400" dirty="0" smtClean="0"/>
              <a:t>J.S.Wang  and F.C.Chuang, “an accelerometer based digital pen  with a trajectory recognition algorithm for handwritten digit and gesture recognition,” IEEE  Trans.ind.electron.,vol.59,no. 7,pp. 2998-3007,jul. 2012.</a:t>
            </a:r>
          </a:p>
          <a:p>
            <a:r>
              <a:rPr lang="en-US" sz="2400" dirty="0" smtClean="0"/>
              <a:t>M.G. Ceruti, V.V. Dinh, N.X. Tran,h.Van Phan, L.T. Duffy, T.A.Ton,et al., ”Wireless communication glove apparatus for motion tracking , gesture recognition, data transmission and reception in extreme environments," in Proc. ACM Symp.Appl.Comput.,2009, pp, 172-176.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43900" y="6305550"/>
            <a:ext cx="926948" cy="476250"/>
          </a:xfrm>
        </p:spPr>
        <p:txBody>
          <a:bodyPr/>
          <a:lstStyle/>
          <a:p>
            <a:r>
              <a:rPr lang="en-IN" sz="2800" b="1" dirty="0" smtClean="0">
                <a:latin typeface="Arial Black" pitchFamily="34" charset="0"/>
              </a:rPr>
              <a:t>37</a:t>
            </a:r>
            <a:endParaRPr lang="en-IN" sz="2800" b="1"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192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 smtClean="0">
                <a:latin typeface="Andalus" pitchFamily="18" charset="-78"/>
                <a:cs typeface="Andalus" pitchFamily="18" charset="-78"/>
              </a:rPr>
              <a:t>Literature </a:t>
            </a:r>
            <a:r>
              <a:rPr lang="en-IN" sz="3200" dirty="0" smtClean="0">
                <a:latin typeface="Andalus" pitchFamily="18" charset="-78"/>
                <a:cs typeface="Andalus" pitchFamily="18" charset="-78"/>
              </a:rPr>
              <a:t>survey</a:t>
            </a:r>
            <a:r>
              <a:rPr lang="en-IN" sz="3600" dirty="0" smtClean="0">
                <a:latin typeface="Andalus" pitchFamily="18" charset="-78"/>
                <a:cs typeface="Andalus" pitchFamily="18" charset="-78"/>
              </a:rPr>
              <a:t> table:</a:t>
            </a:r>
            <a:endParaRPr lang="en-IN" sz="3600" dirty="0">
              <a:latin typeface="Andalus" pitchFamily="18" charset="-78"/>
              <a:cs typeface="Andalus" pitchFamily="18" charset="-78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9823295"/>
              </p:ext>
            </p:extLst>
          </p:nvPr>
        </p:nvGraphicFramePr>
        <p:xfrm>
          <a:off x="1214414" y="1428736"/>
          <a:ext cx="7715304" cy="42541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5458"/>
                <a:gridCol w="1652194"/>
                <a:gridCol w="1732182"/>
                <a:gridCol w="2125470"/>
              </a:tblGrid>
              <a:tr h="895075"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Title Of The Paper</a:t>
                      </a:r>
                      <a:endParaRPr lang="en-IN" sz="20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Author &amp; Year Of Publication</a:t>
                      </a:r>
                      <a:endParaRPr lang="en-IN" sz="20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Objective</a:t>
                      </a:r>
                      <a:endParaRPr lang="en-IN" sz="20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Limitations</a:t>
                      </a:r>
                      <a:endParaRPr lang="en-IN" sz="20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</a:tr>
              <a:tr h="3248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600" b="0" u="none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A proposed voice encryption system based on off-line ICA algorithm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600" b="0" u="none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600" b="0" u="none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600" b="0" u="none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Deaf-mute communication interpreter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600" b="0" u="none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600" b="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Dr.</a:t>
                      </a:r>
                      <a:r>
                        <a:rPr kumimoji="0" lang="en-IN" sz="1600" b="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Eng. </a:t>
                      </a:r>
                      <a:r>
                        <a:rPr kumimoji="0" lang="en-IN" sz="1600" b="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Sattar</a:t>
                      </a:r>
                      <a:r>
                        <a:rPr kumimoji="0" lang="en-IN" sz="1600" b="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B. </a:t>
                      </a:r>
                      <a:r>
                        <a:rPr kumimoji="0" lang="en-IN" sz="1600" b="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Sadkhan</a:t>
                      </a:r>
                      <a:r>
                        <a:rPr kumimoji="0" lang="en-IN" sz="1600" b="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, </a:t>
                      </a:r>
                      <a:r>
                        <a:rPr kumimoji="0" lang="en-IN" sz="1600" b="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Dr.</a:t>
                      </a:r>
                      <a:r>
                        <a:rPr kumimoji="0" lang="en-IN" sz="1600" b="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</a:t>
                      </a:r>
                      <a:r>
                        <a:rPr kumimoji="0" lang="en-IN" sz="1600" b="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Nidaa</a:t>
                      </a:r>
                      <a:r>
                        <a:rPr kumimoji="0" lang="en-IN" sz="1600" b="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A. Abbas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600" b="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2013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600" b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600" b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Anuja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Golliwar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,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Harshada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Patil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,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Rohita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Watpade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,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Sneha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Moon ,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Sonal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 </a:t>
                      </a:r>
                      <a:r>
                        <a:rPr kumimoji="0" lang="en-IN" sz="1600" kern="1200" dirty="0" err="1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Patil,V</a:t>
                      </a:r>
                      <a:r>
                        <a:rPr kumimoji="0" lang="en-IN" sz="1600" kern="1200" dirty="0" smtClean="0">
                          <a:solidFill>
                            <a:schemeClr val="dk1"/>
                          </a:solidFill>
                          <a:effectLst/>
                          <a:latin typeface="Andalus" panose="02020603050405020304" pitchFamily="18" charset="-78"/>
                          <a:ea typeface="+mn-ea"/>
                          <a:cs typeface="Andalus" panose="02020603050405020304" pitchFamily="18" charset="-78"/>
                        </a:rPr>
                        <a:t>. D.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sign language is converted into </a:t>
                      </a:r>
                    </a:p>
                    <a:p>
                      <a:r>
                        <a:rPr lang="en-IN" sz="16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encrypted voice.</a:t>
                      </a:r>
                    </a:p>
                    <a:p>
                      <a:endParaRPr lang="en-IN" sz="1600" baseline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endParaRPr lang="en-IN" sz="1600" baseline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endParaRPr lang="en-IN" sz="1600" baseline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r>
                        <a:rPr lang="en-IN" sz="16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Sign language is converted into text  that displayed in LCD to help deaf-mute 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This</a:t>
                      </a:r>
                      <a:r>
                        <a:rPr lang="en-IN" sz="16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 method produces computer generated voice which is disliked by the user.</a:t>
                      </a:r>
                    </a:p>
                    <a:p>
                      <a:endParaRPr lang="en-IN" sz="1600" baseline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endParaRPr lang="en-IN" sz="1600" baseline="0" dirty="0" smtClean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  <a:p>
                      <a:r>
                        <a:rPr lang="en-IN" sz="1600" baseline="0" dirty="0" smtClean="0">
                          <a:latin typeface="Andalus" panose="02020603050405020304" pitchFamily="18" charset="-78"/>
                          <a:cs typeface="Andalus" panose="02020603050405020304" pitchFamily="18" charset="-78"/>
                        </a:rPr>
                        <a:t>Illiterate people and visually challenged find it difficult to communicate with mute community. </a:t>
                      </a:r>
                      <a:endParaRPr lang="en-IN" sz="1600" dirty="0">
                        <a:latin typeface="Andalus" panose="02020603050405020304" pitchFamily="18" charset="-78"/>
                        <a:cs typeface="Andalus" panose="02020603050405020304" pitchFamily="18" charset="-78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3966" y="6305550"/>
            <a:ext cx="457200" cy="476250"/>
          </a:xfrm>
        </p:spPr>
        <p:txBody>
          <a:bodyPr/>
          <a:lstStyle/>
          <a:p>
            <a:r>
              <a:rPr lang="en-US" sz="2800" dirty="0">
                <a:latin typeface="Arial Black" pitchFamily="34" charset="0"/>
              </a:rPr>
              <a:t>4</a:t>
            </a:r>
            <a:endParaRPr lang="en-IN" sz="2800"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95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Andalus" pitchFamily="18" charset="-78"/>
                <a:cs typeface="Andalus" pitchFamily="18" charset="-78"/>
              </a:rPr>
              <a:t>Existing system :</a:t>
            </a:r>
            <a:endParaRPr lang="en-US" sz="3200" dirty="0"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400" dirty="0" smtClean="0">
                <a:latin typeface="Andalus" pitchFamily="18" charset="-78"/>
                <a:cs typeface="Andalus" pitchFamily="18" charset="-78"/>
              </a:rPr>
              <a:t>It is capable of converting the hand gesture into codes that are understandable by computer.</a:t>
            </a:r>
          </a:p>
          <a:p>
            <a:pPr marL="82296" indent="0">
              <a:buNone/>
            </a:pPr>
            <a:endParaRPr lang="en-US" sz="2400" dirty="0" smtClean="0">
              <a:latin typeface="Andalus" pitchFamily="18" charset="-78"/>
              <a:cs typeface="Andalus" pitchFamily="18" charset="-78"/>
            </a:endParaRPr>
          </a:p>
          <a:p>
            <a:r>
              <a:rPr lang="en-US" sz="2400" dirty="0" smtClean="0">
                <a:latin typeface="Andalus" pitchFamily="18" charset="-78"/>
                <a:cs typeface="Andalus" pitchFamily="18" charset="-78"/>
              </a:rPr>
              <a:t>However these codes are routed to particular letter and then they are displayed in LCD monitor for human to understand.</a:t>
            </a:r>
          </a:p>
          <a:p>
            <a:pPr marL="82296" indent="0">
              <a:buNone/>
            </a:pPr>
            <a:endParaRPr lang="en-US" sz="2400" dirty="0" smtClean="0">
              <a:latin typeface="Andalus" pitchFamily="18" charset="-78"/>
              <a:cs typeface="Andalus" pitchFamily="18" charset="-78"/>
            </a:endParaRPr>
          </a:p>
          <a:p>
            <a:r>
              <a:rPr lang="en-US" sz="2400" dirty="0" smtClean="0">
                <a:latin typeface="Andalus" pitchFamily="18" charset="-78"/>
                <a:cs typeface="Andalus" pitchFamily="18" charset="-78"/>
              </a:rPr>
              <a:t>Single word is displayed in LCD letter by letter which is a time consuming process.</a:t>
            </a:r>
            <a:endParaRPr lang="en-US" sz="2400" dirty="0"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800" b="1" dirty="0">
                <a:latin typeface="Arial Black" pitchFamily="34" charset="0"/>
              </a:rPr>
              <a:t>5</a:t>
            </a:r>
            <a:endParaRPr lang="en-IN" sz="2800" b="1"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284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Andalus" pitchFamily="18" charset="-78"/>
                <a:cs typeface="Andalus" pitchFamily="18" charset="-78"/>
              </a:rPr>
              <a:t>Proposed system</a:t>
            </a:r>
            <a:endParaRPr lang="en-US" sz="3200" dirty="0"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Andalus" pitchFamily="18" charset="-78"/>
                <a:cs typeface="Andalus" pitchFamily="18" charset="-78"/>
              </a:rPr>
              <a:t>Since the output of the existing system is in text form illiterate people find it difficult to understand.</a:t>
            </a:r>
          </a:p>
          <a:p>
            <a:pPr marL="82296" indent="0">
              <a:buNone/>
            </a:pPr>
            <a:endParaRPr lang="en-US" sz="2400" dirty="0" smtClean="0">
              <a:latin typeface="Andalus" pitchFamily="18" charset="-78"/>
              <a:cs typeface="Andalus" pitchFamily="18" charset="-78"/>
            </a:endParaRPr>
          </a:p>
          <a:p>
            <a:r>
              <a:rPr lang="en-US" sz="2400" dirty="0" smtClean="0">
                <a:latin typeface="Andalus" pitchFamily="18" charset="-78"/>
                <a:cs typeface="Andalus" pitchFamily="18" charset="-78"/>
              </a:rPr>
              <a:t>Hence in the proposed system the digital value generated by ADC is mapped to recorded voice.</a:t>
            </a:r>
          </a:p>
          <a:p>
            <a:pPr marL="82296" indent="0">
              <a:buNone/>
            </a:pPr>
            <a:endParaRPr lang="en-US" sz="2400" dirty="0" smtClean="0">
              <a:latin typeface="Andalus" pitchFamily="18" charset="-78"/>
              <a:cs typeface="Andalus" pitchFamily="18" charset="-78"/>
            </a:endParaRPr>
          </a:p>
          <a:p>
            <a:r>
              <a:rPr lang="en-US" sz="2400" dirty="0" smtClean="0">
                <a:latin typeface="Andalus" pitchFamily="18" charset="-78"/>
                <a:cs typeface="Andalus" pitchFamily="18" charset="-78"/>
              </a:rPr>
              <a:t>Therefore when a mute people show their gesture the pre recoded voice is played.</a:t>
            </a:r>
          </a:p>
          <a:p>
            <a:pPr marL="82296" indent="0">
              <a:buNone/>
            </a:pPr>
            <a:endParaRPr lang="en-US" sz="2400" dirty="0" smtClean="0">
              <a:latin typeface="Andalus" pitchFamily="18" charset="-78"/>
              <a:cs typeface="Andalus" pitchFamily="18" charset="-78"/>
            </a:endParaRPr>
          </a:p>
          <a:p>
            <a:r>
              <a:rPr lang="en-US" sz="2400" dirty="0" smtClean="0">
                <a:latin typeface="Andalus" pitchFamily="18" charset="-78"/>
                <a:cs typeface="Andalus" pitchFamily="18" charset="-78"/>
              </a:rPr>
              <a:t>Using this system the communication between the mute people and others is made easy.</a:t>
            </a:r>
          </a:p>
          <a:p>
            <a:pPr>
              <a:buNone/>
            </a:pPr>
            <a:endParaRPr lang="en-US" sz="2400" dirty="0"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800" b="1" dirty="0">
                <a:latin typeface="Arial Black" pitchFamily="34" charset="0"/>
              </a:rPr>
              <a:t>6</a:t>
            </a:r>
            <a:endParaRPr lang="en-IN" sz="2800" b="1"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54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Andalus" pitchFamily="18" charset="-78"/>
                <a:cs typeface="Andalus" pitchFamily="18" charset="-78"/>
              </a:rPr>
              <a:t>Block diagram:</a:t>
            </a:r>
            <a:endParaRPr lang="en-IN" sz="3200" dirty="0"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800" b="1" dirty="0">
                <a:latin typeface="Arial Black" pitchFamily="34" charset="0"/>
              </a:rPr>
              <a:t>7</a:t>
            </a:r>
            <a:endParaRPr lang="en-IN" sz="2800" b="1" dirty="0">
              <a:latin typeface="Arial Black" pitchFamily="34" charset="0"/>
            </a:endParaRPr>
          </a:p>
        </p:txBody>
      </p:sp>
      <p:sp>
        <p:nvSpPr>
          <p:cNvPr id="27" name="Rectangle 22"/>
          <p:cNvSpPr>
            <a:spLocks noChangeArrowheads="1"/>
          </p:cNvSpPr>
          <p:nvPr/>
        </p:nvSpPr>
        <p:spPr bwMode="auto">
          <a:xfrm>
            <a:off x="518567" y="-12392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686535" y="1417638"/>
            <a:ext cx="1990725" cy="27837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1850554" y="1651271"/>
            <a:ext cx="959931" cy="106472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100" b="1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1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FLEX </a:t>
            </a:r>
            <a:r>
              <a:rPr lang="en-US" sz="11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SENSORS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(3)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1820520" y="2917984"/>
            <a:ext cx="989965" cy="96083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MEMS BASED ACCELER-OMETER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077185" y="1714837"/>
            <a:ext cx="523875" cy="216397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943325" y="2373371"/>
            <a:ext cx="828675" cy="92441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ZIGBEE </a:t>
            </a:r>
            <a:r>
              <a:rPr lang="en-US" sz="1100" b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TRANSM-ITTER 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324450" y="2396340"/>
            <a:ext cx="828675" cy="88239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ZIGBEE </a:t>
            </a:r>
            <a:r>
              <a:rPr lang="en-US" sz="1100" b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RECEIVE-R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372200" y="1319105"/>
            <a:ext cx="2448272" cy="282577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6468085" y="1678697"/>
            <a:ext cx="561975" cy="214296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7268184" y="1755051"/>
            <a:ext cx="774167" cy="1953881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/>
              <a:t>A</a:t>
            </a:r>
          </a:p>
          <a:p>
            <a:r>
              <a:rPr lang="en-US" dirty="0" smtClean="0"/>
              <a:t>P</a:t>
            </a:r>
          </a:p>
          <a:p>
            <a:r>
              <a:rPr lang="en-US" dirty="0" smtClean="0"/>
              <a:t>R</a:t>
            </a:r>
          </a:p>
          <a:p>
            <a:r>
              <a:rPr lang="en-US" dirty="0" smtClean="0"/>
              <a:t>9</a:t>
            </a:r>
          </a:p>
          <a:p>
            <a:r>
              <a:rPr lang="en-US" dirty="0" smtClean="0"/>
              <a:t>6</a:t>
            </a:r>
          </a:p>
          <a:p>
            <a:r>
              <a:rPr lang="en-US" dirty="0" smtClean="0"/>
              <a:t>0</a:t>
            </a:r>
          </a:p>
          <a:p>
            <a:r>
              <a:rPr lang="en-US" dirty="0"/>
              <a:t>0</a:t>
            </a:r>
          </a:p>
        </p:txBody>
      </p:sp>
      <p:sp>
        <p:nvSpPr>
          <p:cNvPr id="37" name="Oval 36"/>
          <p:cNvSpPr/>
          <p:nvPr/>
        </p:nvSpPr>
        <p:spPr>
          <a:xfrm>
            <a:off x="8185226" y="1894553"/>
            <a:ext cx="533400" cy="603420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MIC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8185226" y="2763646"/>
            <a:ext cx="571500" cy="644690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SPEAKER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7572985" y="2228951"/>
            <a:ext cx="393166" cy="1161128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7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PLAY/REC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657959" y="4488656"/>
            <a:ext cx="2047875" cy="3886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TRANSMITTER</a:t>
            </a:r>
            <a:r>
              <a:rPr lang="en-US" sz="1200" b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UNIT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106135" y="4420376"/>
            <a:ext cx="2228850" cy="5252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RECEIVER </a:t>
            </a:r>
            <a:r>
              <a:rPr lang="en-US" sz="1200" b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UNIT  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2839060" y="2240513"/>
            <a:ext cx="26670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2810485" y="3469238"/>
            <a:ext cx="2952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3696310" y="2878688"/>
            <a:ext cx="219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163285" y="2878689"/>
            <a:ext cx="22860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7011010" y="2888214"/>
            <a:ext cx="238125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Lightning Bolt 46"/>
          <p:cNvSpPr/>
          <p:nvPr/>
        </p:nvSpPr>
        <p:spPr>
          <a:xfrm>
            <a:off x="4820969" y="2670062"/>
            <a:ext cx="456492" cy="326890"/>
          </a:xfrm>
          <a:prstGeom prst="lightningBol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9" name="Rectangle 56"/>
          <p:cNvSpPr>
            <a:spLocks noChangeArrowheads="1"/>
          </p:cNvSpPr>
          <p:nvPr/>
        </p:nvSpPr>
        <p:spPr bwMode="auto">
          <a:xfrm>
            <a:off x="895960" y="1991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cxnSp>
        <p:nvCxnSpPr>
          <p:cNvPr id="10" name="Straight Arrow Connector 9"/>
          <p:cNvCxnSpPr>
            <a:endCxn id="37" idx="2"/>
          </p:cNvCxnSpPr>
          <p:nvPr/>
        </p:nvCxnSpPr>
        <p:spPr>
          <a:xfrm>
            <a:off x="8042352" y="2196263"/>
            <a:ext cx="14287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38" idx="2"/>
          </p:cNvCxnSpPr>
          <p:nvPr/>
        </p:nvCxnSpPr>
        <p:spPr>
          <a:xfrm>
            <a:off x="8042351" y="3085991"/>
            <a:ext cx="1428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Andalus" pitchFamily="18" charset="-78"/>
                <a:cs typeface="Andalus" pitchFamily="18" charset="-78"/>
              </a:rPr>
              <a:t>Detection Unit:</a:t>
            </a:r>
            <a:br>
              <a:rPr lang="en-IN" sz="3200" dirty="0" smtClean="0">
                <a:latin typeface="Andalus" pitchFamily="18" charset="-78"/>
                <a:cs typeface="Andalus" pitchFamily="18" charset="-78"/>
              </a:rPr>
            </a:br>
            <a:r>
              <a:rPr lang="en-IN" sz="2800" dirty="0" smtClean="0">
                <a:latin typeface="Andalus" pitchFamily="18" charset="-78"/>
                <a:cs typeface="Andalus" pitchFamily="18" charset="-78"/>
              </a:rPr>
              <a:t>Flex sensors:</a:t>
            </a:r>
            <a:endParaRPr lang="en-IN" sz="3200" dirty="0"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The flex sensor patented technology is based on resistive carbon elements.</a:t>
            </a:r>
          </a:p>
          <a:p>
            <a:r>
              <a:rPr lang="en-IN" sz="2400" dirty="0" smtClean="0"/>
              <a:t>Flex sensors are normally attached to the glove using needle and thread.</a:t>
            </a:r>
          </a:p>
          <a:p>
            <a:r>
              <a:rPr lang="en-IN" sz="2400" dirty="0" smtClean="0"/>
              <a:t>They require a 5volt input and output between 0 and 5 volt, the resistivity varying with the sensor’s degree of bend and the voltage output changing accordingly.</a:t>
            </a:r>
          </a:p>
          <a:p>
            <a:r>
              <a:rPr lang="en-IN" sz="2400" dirty="0" smtClean="0"/>
              <a:t>It will only change resistance in 1 direction. An unflexed sensor has a resistance of about 10,000 ohms. As the flex sensor is bent, the resistance increases to 30-40 kilo ohms at 90 degrees. </a:t>
            </a:r>
            <a:endParaRPr lang="en-IN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800" dirty="0" smtClean="0">
                <a:latin typeface="Arial Black" pitchFamily="34" charset="0"/>
              </a:rPr>
              <a:t>8</a:t>
            </a:r>
            <a:endParaRPr lang="en-IN" sz="2800" dirty="0"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Flex sensors</a:t>
            </a:r>
            <a:endParaRPr lang="en-IN" sz="32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81204" y="1447800"/>
            <a:ext cx="6607142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800" dirty="0">
                <a:latin typeface="Arial Black" pitchFamily="34" charset="0"/>
              </a:rPr>
              <a:t>9</a:t>
            </a:r>
            <a:endParaRPr lang="en-IN" sz="2800" dirty="0"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1856</TotalTime>
  <Words>2029</Words>
  <Application>Microsoft Office PowerPoint</Application>
  <PresentationFormat>On-screen Show (4:3)</PresentationFormat>
  <Paragraphs>429</Paragraphs>
  <Slides>39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Andalus</vt:lpstr>
      <vt:lpstr>Arial Black</vt:lpstr>
      <vt:lpstr>Calibri</vt:lpstr>
      <vt:lpstr>Corbel</vt:lpstr>
      <vt:lpstr>Gill Sans MT</vt:lpstr>
      <vt:lpstr>Times New Roman</vt:lpstr>
      <vt:lpstr>Verdana</vt:lpstr>
      <vt:lpstr>Wingdings</vt:lpstr>
      <vt:lpstr>Wingdings 2</vt:lpstr>
      <vt:lpstr>Solstice</vt:lpstr>
      <vt:lpstr>Hand Gesture To Voice Translator For Mute People Using Msp430</vt:lpstr>
      <vt:lpstr>PowerPoint Presentation</vt:lpstr>
      <vt:lpstr>Literature survey table:</vt:lpstr>
      <vt:lpstr>Literature survey table:</vt:lpstr>
      <vt:lpstr>Existing system :</vt:lpstr>
      <vt:lpstr>Proposed system</vt:lpstr>
      <vt:lpstr>Block diagram:</vt:lpstr>
      <vt:lpstr>Detection Unit: Flex sensors:</vt:lpstr>
      <vt:lpstr>Flex sensors</vt:lpstr>
      <vt:lpstr>MEMS Based Accelerometer</vt:lpstr>
      <vt:lpstr>MEMS Based Accelerometer</vt:lpstr>
      <vt:lpstr>MSP430G2553</vt:lpstr>
      <vt:lpstr>MSP430G2553</vt:lpstr>
      <vt:lpstr>PowerPoint Presentation</vt:lpstr>
      <vt:lpstr>PowerPoint Presentation</vt:lpstr>
      <vt:lpstr>Zigbee</vt:lpstr>
      <vt:lpstr>  This zigbee module is used on both detection and voice unit</vt:lpstr>
      <vt:lpstr>Voice unit </vt:lpstr>
      <vt:lpstr>PowerPoint Presentation</vt:lpstr>
      <vt:lpstr>APR9600</vt:lpstr>
      <vt:lpstr>Hardware Explanation </vt:lpstr>
      <vt:lpstr>PowerPoint Presentation</vt:lpstr>
      <vt:lpstr>PowerPoint Presentation</vt:lpstr>
      <vt:lpstr>Energia:</vt:lpstr>
      <vt:lpstr>PowerPoint Presentation</vt:lpstr>
      <vt:lpstr>Coding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HARDWARE SNAPS DETECTION UNIT</vt:lpstr>
      <vt:lpstr>VOICE UNIT</vt:lpstr>
      <vt:lpstr>OUTPUT</vt:lpstr>
      <vt:lpstr>Reference papers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vaishu vishwanathan</dc:creator>
  <cp:lastModifiedBy>vanathayan.s</cp:lastModifiedBy>
  <cp:revision>235</cp:revision>
  <dcterms:created xsi:type="dcterms:W3CDTF">2015-01-19T06:29:19Z</dcterms:created>
  <dcterms:modified xsi:type="dcterms:W3CDTF">2015-04-06T00:11:24Z</dcterms:modified>
</cp:coreProperties>
</file>

<file path=docProps/thumbnail.jpeg>
</file>